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57" r:id="rId3"/>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1" r:id="rId17"/>
    <p:sldId id="270"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DDA2"/>
    <a:srgbClr val="CAECE6"/>
    <a:srgbClr val="E1B1B9"/>
    <a:srgbClr val="EBCBD0"/>
    <a:srgbClr val="DEACB3"/>
    <a:srgbClr val="EBEBE1"/>
    <a:srgbClr val="CCECFF"/>
    <a:srgbClr val="66FFFF"/>
    <a:srgbClr val="FFCC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1396DC-A830-4EF7-906C-9CA5E77C0A75}" type="datetimeFigureOut">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116109681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1396DC-A830-4EF7-906C-9CA5E77C0A75}" type="datetimeFigureOut">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1678669669"/>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1396DC-A830-4EF7-906C-9CA5E77C0A75}" type="datetimeFigureOut">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98953389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689421-5372-4943-9955-8210223ED254}" type="datetimeFigureOut">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241195126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689421-5372-4943-9955-8210223ED254}" type="datetimeFigureOut">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339603353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689421-5372-4943-9955-8210223ED254}" type="datetimeFigureOut">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21117123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689421-5372-4943-9955-8210223ED254}" type="datetimeFigureOut">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204767520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689421-5372-4943-9955-8210223ED254}" type="datetimeFigureOut">
              <a:rPr lang="en-CA" smtClean="0"/>
              <a:t>2022-12-02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2621995236"/>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689421-5372-4943-9955-8210223ED254}" type="datetimeFigureOut">
              <a:rPr lang="en-CA" smtClean="0"/>
              <a:t>2022-12-02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561391046"/>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689421-5372-4943-9955-8210223ED254}" type="datetimeFigureOut">
              <a:rPr lang="en-CA" smtClean="0"/>
              <a:t>2022-12-02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286222493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689421-5372-4943-9955-8210223ED254}" type="datetimeFigureOut">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192613385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1396DC-A830-4EF7-906C-9CA5E77C0A75}" type="datetimeFigureOut">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3270169868"/>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689421-5372-4943-9955-8210223ED254}" type="datetimeFigureOut">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3127305957"/>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689421-5372-4943-9955-8210223ED254}" type="datetimeFigureOut">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4199170731"/>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689421-5372-4943-9955-8210223ED254}" type="datetimeFigureOut">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67180236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1396DC-A830-4EF7-906C-9CA5E77C0A75}" type="datetimeFigureOut">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315209058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1396DC-A830-4EF7-906C-9CA5E77C0A75}" type="datetimeFigureOut">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43161807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1396DC-A830-4EF7-906C-9CA5E77C0A75}" type="datetimeFigureOut">
              <a:rPr lang="en-CA" smtClean="0"/>
              <a:t>2022-12-02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236356637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1396DC-A830-4EF7-906C-9CA5E77C0A75}" type="datetimeFigureOut">
              <a:rPr lang="en-CA" smtClean="0"/>
              <a:t>2022-12-02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192277142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1396DC-A830-4EF7-906C-9CA5E77C0A75}" type="datetimeFigureOut">
              <a:rPr lang="en-CA" smtClean="0"/>
              <a:t>2022-12-02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E468FCC-A46A-4CC5-8E0F-DB3010CD530F}" type="slidenum">
              <a:rPr lang="en-CA" smtClean="0"/>
              <a:t>‹#›</a:t>
            </a:fld>
            <a:endParaRPr lang="en-CA"/>
          </a:p>
        </p:txBody>
      </p:sp>
      <p:sp>
        <p:nvSpPr>
          <p:cNvPr id="5" name="TextBox 4">
            <a:extLst>
              <a:ext uri="{FF2B5EF4-FFF2-40B4-BE49-F238E27FC236}">
                <a16:creationId xmlns:a16="http://schemas.microsoft.com/office/drawing/2014/main" id="{C1E9456D-8160-47D4-AEC8-853C90105670}"/>
              </a:ext>
            </a:extLst>
          </p:cNvPr>
          <p:cNvSpPr txBox="1"/>
          <p:nvPr userDrawn="1"/>
        </p:nvSpPr>
        <p:spPr>
          <a:xfrm>
            <a:off x="10777360" y="6413700"/>
            <a:ext cx="864660" cy="307777"/>
          </a:xfrm>
          <a:prstGeom prst="rect">
            <a:avLst/>
          </a:prstGeom>
          <a:noFill/>
        </p:spPr>
        <p:txBody>
          <a:bodyPr wrap="none" rtlCol="0">
            <a:spAutoFit/>
          </a:bodyPr>
          <a:lstStyle/>
          <a:p>
            <a:r>
              <a:rPr lang="en-CA" sz="1400">
                <a:solidFill>
                  <a:schemeClr val="bg1"/>
                </a:solidFill>
              </a:rPr>
              <a:t>Group 11</a:t>
            </a:r>
          </a:p>
        </p:txBody>
      </p:sp>
    </p:spTree>
    <p:extLst>
      <p:ext uri="{BB962C8B-B14F-4D97-AF65-F5344CB8AC3E}">
        <p14:creationId xmlns:p14="http://schemas.microsoft.com/office/powerpoint/2010/main" val="310526717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1396DC-A830-4EF7-906C-9CA5E77C0A75}" type="datetimeFigureOut">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351120941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1396DC-A830-4EF7-906C-9CA5E77C0A75}" type="datetimeFigureOut">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1541213565"/>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1396DC-A830-4EF7-906C-9CA5E77C0A75}" type="datetimeFigureOut">
              <a:rPr lang="en-CA" smtClean="0"/>
              <a:t>2022-12-02</a:t>
            </a:fld>
            <a:endParaRPr lang="en-CA"/>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468FCC-A46A-4CC5-8E0F-DB3010CD530F}" type="slidenum">
              <a:rPr lang="en-CA" smtClean="0"/>
              <a:t>‹#›</a:t>
            </a:fld>
            <a:endParaRPr lang="en-CA"/>
          </a:p>
        </p:txBody>
      </p:sp>
      <p:sp>
        <p:nvSpPr>
          <p:cNvPr id="7" name="TextBox 6">
            <a:extLst>
              <a:ext uri="{FF2B5EF4-FFF2-40B4-BE49-F238E27FC236}">
                <a16:creationId xmlns:a16="http://schemas.microsoft.com/office/drawing/2014/main" id="{C1E9456D-8160-47D4-AEC8-853C90105670}"/>
              </a:ext>
            </a:extLst>
          </p:cNvPr>
          <p:cNvSpPr txBox="1"/>
          <p:nvPr userDrawn="1"/>
        </p:nvSpPr>
        <p:spPr>
          <a:xfrm>
            <a:off x="10777360" y="6413700"/>
            <a:ext cx="864660" cy="307777"/>
          </a:xfrm>
          <a:prstGeom prst="rect">
            <a:avLst/>
          </a:prstGeom>
          <a:noFill/>
        </p:spPr>
        <p:txBody>
          <a:bodyPr wrap="none" rtlCol="0">
            <a:spAutoFit/>
          </a:bodyPr>
          <a:lstStyle/>
          <a:p>
            <a:r>
              <a:rPr lang="en-CA" sz="1400">
                <a:solidFill>
                  <a:schemeClr val="bg1"/>
                </a:solidFill>
              </a:rPr>
              <a:t>Group 11</a:t>
            </a:r>
          </a:p>
        </p:txBody>
      </p:sp>
    </p:spTree>
    <p:extLst>
      <p:ext uri="{BB962C8B-B14F-4D97-AF65-F5344CB8AC3E}">
        <p14:creationId xmlns:p14="http://schemas.microsoft.com/office/powerpoint/2010/main" val="2458672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689421-5372-4943-9955-8210223ED254}" type="datetimeFigureOut">
              <a:rPr lang="en-CA" smtClean="0"/>
              <a:t>2022-12-02</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B4BB09-5791-4FA0-B602-B4273280C8DE}" type="slidenum">
              <a:rPr lang="en-CA" smtClean="0"/>
              <a:t>‹#›</a:t>
            </a:fld>
            <a:endParaRPr lang="en-CA"/>
          </a:p>
        </p:txBody>
      </p:sp>
    </p:spTree>
    <p:extLst>
      <p:ext uri="{BB962C8B-B14F-4D97-AF65-F5344CB8AC3E}">
        <p14:creationId xmlns:p14="http://schemas.microsoft.com/office/powerpoint/2010/main" val="261711761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Jayshil-Patel/ELG_5271_Project.git" TargetMode="Externa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3.xml"/><Relationship Id="rId4" Type="http://schemas.openxmlformats.org/officeDocument/2006/relationships/hyperlink" Target="https://github.com/Jayshil-Patel/ELG_5271_Project.gi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gif"/><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gif"/><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192CFA-CB05-4DCF-B567-0F485B1DC736}"/>
              </a:ext>
            </a:extLst>
          </p:cNvPr>
          <p:cNvPicPr>
            <a:picLocks noChangeAspect="1"/>
          </p:cNvPicPr>
          <p:nvPr/>
        </p:nvPicPr>
        <p:blipFill rotWithShape="1">
          <a:blip r:embed="rId2">
            <a:extLst>
              <a:ext uri="{28A0092B-C50C-407E-A947-70E740481C1C}">
                <a14:useLocalDpi xmlns:a14="http://schemas.microsoft.com/office/drawing/2010/main" val="0"/>
              </a:ext>
            </a:extLst>
          </a:blip>
          <a:srcRect l="1858" r="4032"/>
          <a:stretch/>
        </p:blipFill>
        <p:spPr>
          <a:xfrm>
            <a:off x="0" y="1"/>
            <a:ext cx="12192000" cy="6695384"/>
          </a:xfrm>
          <a:prstGeom prst="rect">
            <a:avLst/>
          </a:prstGeom>
        </p:spPr>
      </p:pic>
      <p:pic>
        <p:nvPicPr>
          <p:cNvPr id="4" name="Picture 3" descr="top.png">
            <a:extLst>
              <a:ext uri="{FF2B5EF4-FFF2-40B4-BE49-F238E27FC236}">
                <a16:creationId xmlns:a16="http://schemas.microsoft.com/office/drawing/2014/main" id="{029126B2-9B3F-4B06-9DE2-4D61506B0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99"/>
            <a:ext cx="9144002" cy="384305"/>
          </a:xfrm>
          <a:prstGeom prst="rect">
            <a:avLst/>
          </a:prstGeom>
        </p:spPr>
      </p:pic>
      <p:sp>
        <p:nvSpPr>
          <p:cNvPr id="5" name="Rectangle 4">
            <a:extLst>
              <a:ext uri="{FF2B5EF4-FFF2-40B4-BE49-F238E27FC236}">
                <a16:creationId xmlns:a16="http://schemas.microsoft.com/office/drawing/2014/main" id="{B51ABF90-B2C0-4CC5-8213-78AFD6B06790}"/>
              </a:ext>
            </a:extLst>
          </p:cNvPr>
          <p:cNvSpPr/>
          <p:nvPr/>
        </p:nvSpPr>
        <p:spPr bwMode="auto">
          <a:xfrm>
            <a:off x="3287688" y="2852936"/>
            <a:ext cx="7380312" cy="1224136"/>
          </a:xfrm>
          <a:prstGeom prst="rect">
            <a:avLst/>
          </a:prstGeom>
          <a:solidFill>
            <a:schemeClr val="tx1">
              <a:alpha val="75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a:solidFill>
                <a:prstClr val="black"/>
              </a:solidFill>
              <a:latin typeface="Times" pitchFamily="-110" charset="0"/>
            </a:endParaRPr>
          </a:p>
        </p:txBody>
      </p:sp>
      <p:sp>
        <p:nvSpPr>
          <p:cNvPr id="6" name="Title 1">
            <a:extLst>
              <a:ext uri="{FF2B5EF4-FFF2-40B4-BE49-F238E27FC236}">
                <a16:creationId xmlns:a16="http://schemas.microsoft.com/office/drawing/2014/main" id="{3B7D6682-32F0-4D09-ADDB-169CB0D6F9DF}"/>
              </a:ext>
            </a:extLst>
          </p:cNvPr>
          <p:cNvSpPr txBox="1">
            <a:spLocks/>
          </p:cNvSpPr>
          <p:nvPr/>
        </p:nvSpPr>
        <p:spPr bwMode="auto">
          <a:xfrm>
            <a:off x="3396208" y="3068960"/>
            <a:ext cx="7164288" cy="792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990000"/>
                </a:solidFill>
                <a:latin typeface="Verdana"/>
                <a:ea typeface="ＭＳ Ｐゴシック" charset="0"/>
                <a:cs typeface="Verdana"/>
              </a:defRPr>
            </a:lvl1pPr>
            <a:lvl2pPr algn="l" rtl="0" eaLnBrk="1" fontAlgn="base" hangingPunct="1">
              <a:spcBef>
                <a:spcPct val="0"/>
              </a:spcBef>
              <a:spcAft>
                <a:spcPct val="0"/>
              </a:spcAft>
              <a:defRPr sz="2800">
                <a:solidFill>
                  <a:srgbClr val="990000"/>
                </a:solidFill>
                <a:latin typeface="Verdana" charset="0"/>
                <a:ea typeface="ＭＳ Ｐゴシック" charset="0"/>
              </a:defRPr>
            </a:lvl2pPr>
            <a:lvl3pPr algn="l" rtl="0" eaLnBrk="1" fontAlgn="base" hangingPunct="1">
              <a:spcBef>
                <a:spcPct val="0"/>
              </a:spcBef>
              <a:spcAft>
                <a:spcPct val="0"/>
              </a:spcAft>
              <a:defRPr sz="2800">
                <a:solidFill>
                  <a:srgbClr val="990000"/>
                </a:solidFill>
                <a:latin typeface="Verdana" charset="0"/>
                <a:ea typeface="ＭＳ Ｐゴシック" charset="0"/>
              </a:defRPr>
            </a:lvl3pPr>
            <a:lvl4pPr algn="l" rtl="0" eaLnBrk="1" fontAlgn="base" hangingPunct="1">
              <a:spcBef>
                <a:spcPct val="0"/>
              </a:spcBef>
              <a:spcAft>
                <a:spcPct val="0"/>
              </a:spcAft>
              <a:defRPr sz="2800">
                <a:solidFill>
                  <a:srgbClr val="990000"/>
                </a:solidFill>
                <a:latin typeface="Verdana" charset="0"/>
                <a:ea typeface="ＭＳ Ｐゴシック" charset="0"/>
              </a:defRPr>
            </a:lvl4pPr>
            <a:lvl5pPr algn="l" rtl="0" eaLnBrk="1" fontAlgn="base" hangingPunct="1">
              <a:spcBef>
                <a:spcPct val="0"/>
              </a:spcBef>
              <a:spcAft>
                <a:spcPct val="0"/>
              </a:spcAft>
              <a:defRPr sz="2800">
                <a:solidFill>
                  <a:srgbClr val="990000"/>
                </a:solidFill>
                <a:latin typeface="Verdana" charset="0"/>
                <a:ea typeface="ＭＳ Ｐゴシック"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pPr defTabSz="457200"/>
            <a:r>
              <a:rPr lang="en-US" sz="2400" dirty="0">
                <a:solidFill>
                  <a:prstClr val="white"/>
                </a:solidFill>
                <a:latin typeface="Arial"/>
                <a:cs typeface="Arial"/>
              </a:rPr>
              <a:t>ELG 5271 - </a:t>
            </a:r>
            <a:r>
              <a:rPr lang="en-CA" sz="2400" dirty="0">
                <a:solidFill>
                  <a:prstClr val="white"/>
                </a:solidFill>
                <a:latin typeface="Arial"/>
                <a:cs typeface="Arial"/>
              </a:rPr>
              <a:t>Artificial Intelligence for Cybersecurity Applications</a:t>
            </a:r>
            <a:endParaRPr lang="en-US" sz="2400" dirty="0">
              <a:solidFill>
                <a:prstClr val="white"/>
              </a:solidFill>
              <a:latin typeface="Arial"/>
              <a:cs typeface="Arial"/>
            </a:endParaRPr>
          </a:p>
        </p:txBody>
      </p:sp>
      <p:sp>
        <p:nvSpPr>
          <p:cNvPr id="7" name="Rectangle 6">
            <a:extLst>
              <a:ext uri="{FF2B5EF4-FFF2-40B4-BE49-F238E27FC236}">
                <a16:creationId xmlns:a16="http://schemas.microsoft.com/office/drawing/2014/main" id="{36B7D087-8D53-4373-AAB4-4B215AE74486}"/>
              </a:ext>
            </a:extLst>
          </p:cNvPr>
          <p:cNvSpPr/>
          <p:nvPr/>
        </p:nvSpPr>
        <p:spPr bwMode="auto">
          <a:xfrm>
            <a:off x="3212353" y="2852936"/>
            <a:ext cx="78511" cy="1224136"/>
          </a:xfrm>
          <a:prstGeom prst="rect">
            <a:avLst/>
          </a:prstGeom>
          <a:solidFill>
            <a:srgbClr val="8F001A"/>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a:solidFill>
                <a:srgbClr val="A69C95"/>
              </a:solidFill>
              <a:latin typeface="Times" pitchFamily="-110" charset="0"/>
            </a:endParaRPr>
          </a:p>
        </p:txBody>
      </p:sp>
      <p:sp>
        <p:nvSpPr>
          <p:cNvPr id="8" name="Rectangle 7">
            <a:extLst>
              <a:ext uri="{FF2B5EF4-FFF2-40B4-BE49-F238E27FC236}">
                <a16:creationId xmlns:a16="http://schemas.microsoft.com/office/drawing/2014/main" id="{570A582C-433E-42DF-8155-B1654DC6E8B4}"/>
              </a:ext>
            </a:extLst>
          </p:cNvPr>
          <p:cNvSpPr/>
          <p:nvPr/>
        </p:nvSpPr>
        <p:spPr bwMode="auto">
          <a:xfrm>
            <a:off x="3212353" y="4149080"/>
            <a:ext cx="78510" cy="321320"/>
          </a:xfrm>
          <a:prstGeom prst="rect">
            <a:avLst/>
          </a:prstGeom>
          <a:solidFill>
            <a:srgbClr val="8F001A"/>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2400">
                <a:solidFill>
                  <a:srgbClr val="A69C95"/>
                </a:solidFill>
                <a:latin typeface="Times" pitchFamily="-110" charset="0"/>
              </a:rPr>
              <a:t> </a:t>
            </a:r>
          </a:p>
        </p:txBody>
      </p:sp>
      <p:sp>
        <p:nvSpPr>
          <p:cNvPr id="11" name="Rectangle 10">
            <a:extLst>
              <a:ext uri="{FF2B5EF4-FFF2-40B4-BE49-F238E27FC236}">
                <a16:creationId xmlns:a16="http://schemas.microsoft.com/office/drawing/2014/main" id="{100E1592-DE98-4467-BD14-CA628B4A2AF6}"/>
              </a:ext>
            </a:extLst>
          </p:cNvPr>
          <p:cNvSpPr/>
          <p:nvPr/>
        </p:nvSpPr>
        <p:spPr bwMode="auto">
          <a:xfrm>
            <a:off x="3287688" y="4149080"/>
            <a:ext cx="7380312" cy="321320"/>
          </a:xfrm>
          <a:prstGeom prst="rect">
            <a:avLst/>
          </a:prstGeom>
          <a:solidFill>
            <a:schemeClr val="tx1">
              <a:alpha val="75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a:solidFill>
                <a:prstClr val="black"/>
              </a:solidFill>
              <a:latin typeface="Times" pitchFamily="-110" charset="0"/>
            </a:endParaRPr>
          </a:p>
        </p:txBody>
      </p:sp>
      <p:sp>
        <p:nvSpPr>
          <p:cNvPr id="12" name="Text Placeholder 2">
            <a:extLst>
              <a:ext uri="{FF2B5EF4-FFF2-40B4-BE49-F238E27FC236}">
                <a16:creationId xmlns:a16="http://schemas.microsoft.com/office/drawing/2014/main" id="{69FC3BD3-51FB-485E-B132-07E44FB4D290}"/>
              </a:ext>
            </a:extLst>
          </p:cNvPr>
          <p:cNvSpPr txBox="1">
            <a:spLocks/>
          </p:cNvSpPr>
          <p:nvPr/>
        </p:nvSpPr>
        <p:spPr bwMode="auto">
          <a:xfrm>
            <a:off x="3395700" y="4163334"/>
            <a:ext cx="7164288" cy="288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har char="•"/>
              <a:defRPr sz="2000">
                <a:solidFill>
                  <a:schemeClr val="tx1"/>
                </a:solidFill>
                <a:latin typeface="Verdana"/>
                <a:ea typeface="ＭＳ Ｐゴシック" charset="0"/>
                <a:cs typeface="Verdana"/>
              </a:defRPr>
            </a:lvl1pPr>
            <a:lvl2pPr marL="742950" indent="-28575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2pPr>
            <a:lvl3pPr marL="11430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3pPr>
            <a:lvl4pPr marL="16002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4pPr>
            <a:lvl5pPr marL="20574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9pPr>
          </a:lstStyle>
          <a:p>
            <a:pPr marL="0" indent="0" defTabSz="457200">
              <a:buNone/>
            </a:pPr>
            <a:r>
              <a:rPr lang="en-US" sz="1200" dirty="0">
                <a:solidFill>
                  <a:prstClr val="white"/>
                </a:solidFill>
                <a:latin typeface="Arial"/>
                <a:cs typeface="Arial"/>
              </a:rPr>
              <a:t>Professor </a:t>
            </a:r>
            <a:r>
              <a:rPr lang="en-CA" sz="1200" dirty="0">
                <a:solidFill>
                  <a:prstClr val="white"/>
                </a:solidFill>
                <a:latin typeface="Arial"/>
                <a:cs typeface="Arial"/>
              </a:rPr>
              <a:t>Paula</a:t>
            </a:r>
            <a:r>
              <a:rPr lang="en-CA" sz="1100" dirty="0"/>
              <a:t> </a:t>
            </a:r>
            <a:r>
              <a:rPr lang="en-CA" sz="1200" dirty="0">
                <a:solidFill>
                  <a:prstClr val="white"/>
                </a:solidFill>
                <a:latin typeface="Arial"/>
                <a:cs typeface="Arial"/>
              </a:rPr>
              <a:t>Branco</a:t>
            </a:r>
            <a:endParaRPr lang="en-US" sz="1200" dirty="0">
              <a:solidFill>
                <a:prstClr val="white"/>
              </a:solidFill>
              <a:latin typeface="Arial"/>
              <a:cs typeface="Arial"/>
            </a:endParaRPr>
          </a:p>
        </p:txBody>
      </p:sp>
      <p:sp>
        <p:nvSpPr>
          <p:cNvPr id="14" name="Rectangle 13">
            <a:extLst>
              <a:ext uri="{FF2B5EF4-FFF2-40B4-BE49-F238E27FC236}">
                <a16:creationId xmlns:a16="http://schemas.microsoft.com/office/drawing/2014/main" id="{E69E434A-8C71-4884-BD7B-435BC51D4695}"/>
              </a:ext>
            </a:extLst>
          </p:cNvPr>
          <p:cNvSpPr/>
          <p:nvPr/>
        </p:nvSpPr>
        <p:spPr bwMode="auto">
          <a:xfrm>
            <a:off x="1517357" y="5768215"/>
            <a:ext cx="9165584" cy="886711"/>
          </a:xfrm>
          <a:prstGeom prst="rect">
            <a:avLst/>
          </a:prstGeom>
          <a:solidFill>
            <a:schemeClr val="tx1">
              <a:alpha val="75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2400">
                <a:solidFill>
                  <a:prstClr val="black"/>
                </a:solidFill>
                <a:latin typeface="Times" pitchFamily="-110" charset="0"/>
              </a:rPr>
              <a:t> </a:t>
            </a:r>
          </a:p>
        </p:txBody>
      </p:sp>
      <p:pic>
        <p:nvPicPr>
          <p:cNvPr id="15" name="Picture 14" descr="uOttawa_HOR_WHITE.png">
            <a:extLst>
              <a:ext uri="{FF2B5EF4-FFF2-40B4-BE49-F238E27FC236}">
                <a16:creationId xmlns:a16="http://schemas.microsoft.com/office/drawing/2014/main" id="{C84DFA05-0B82-4943-B2C6-E2DA6A35B84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737601" y="5949280"/>
            <a:ext cx="1693389" cy="452922"/>
          </a:xfrm>
          <a:prstGeom prst="rect">
            <a:avLst/>
          </a:prstGeom>
        </p:spPr>
      </p:pic>
      <p:sp>
        <p:nvSpPr>
          <p:cNvPr id="16" name="Footer Placeholder 6">
            <a:extLst>
              <a:ext uri="{FF2B5EF4-FFF2-40B4-BE49-F238E27FC236}">
                <a16:creationId xmlns:a16="http://schemas.microsoft.com/office/drawing/2014/main" id="{6B4E28F3-4D2C-416B-8E28-40432FA0EC2B}"/>
              </a:ext>
            </a:extLst>
          </p:cNvPr>
          <p:cNvSpPr txBox="1">
            <a:spLocks noChangeArrowheads="1"/>
          </p:cNvSpPr>
          <p:nvPr/>
        </p:nvSpPr>
        <p:spPr bwMode="auto">
          <a:xfrm>
            <a:off x="1563645" y="5995721"/>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defTabSz="457200"/>
            <a:r>
              <a:rPr lang="en-US" sz="1400" dirty="0">
                <a:solidFill>
                  <a:prstClr val="white"/>
                </a:solidFill>
                <a:latin typeface="Arial"/>
                <a:cs typeface="Arial"/>
              </a:rPr>
              <a:t>Group 12</a:t>
            </a:r>
          </a:p>
        </p:txBody>
      </p:sp>
      <p:pic>
        <p:nvPicPr>
          <p:cNvPr id="17" name="Picture 16">
            <a:extLst>
              <a:ext uri="{FF2B5EF4-FFF2-40B4-BE49-F238E27FC236}">
                <a16:creationId xmlns:a16="http://schemas.microsoft.com/office/drawing/2014/main" id="{20BA4A4E-0014-4A14-9D66-503F5ECD1224}"/>
              </a:ext>
            </a:extLst>
          </p:cNvPr>
          <p:cNvPicPr>
            <a:picLocks noChangeAspect="1"/>
          </p:cNvPicPr>
          <p:nvPr/>
        </p:nvPicPr>
        <p:blipFill>
          <a:blip r:embed="rId5"/>
          <a:stretch>
            <a:fillRect/>
          </a:stretch>
        </p:blipFill>
        <p:spPr>
          <a:xfrm>
            <a:off x="8298" y="6652165"/>
            <a:ext cx="12192000" cy="213307"/>
          </a:xfrm>
          <a:prstGeom prst="rect">
            <a:avLst/>
          </a:prstGeom>
        </p:spPr>
      </p:pic>
    </p:spTree>
    <p:extLst>
      <p:ext uri="{BB962C8B-B14F-4D97-AF65-F5344CB8AC3E}">
        <p14:creationId xmlns:p14="http://schemas.microsoft.com/office/powerpoint/2010/main" val="147168500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C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5F3F51-D8C7-057A-E429-42AB658BF327}"/>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957FEFD6-B680-AA47-6467-0E94DA695040}"/>
              </a:ext>
            </a:extLst>
          </p:cNvPr>
          <p:cNvSpPr txBox="1"/>
          <p:nvPr/>
        </p:nvSpPr>
        <p:spPr>
          <a:xfrm>
            <a:off x="741872" y="203522"/>
            <a:ext cx="4036682"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Load Trained Models: GPU or CPU</a:t>
            </a:r>
          </a:p>
        </p:txBody>
      </p:sp>
      <p:pic>
        <p:nvPicPr>
          <p:cNvPr id="6" name="Picture 5">
            <a:extLst>
              <a:ext uri="{FF2B5EF4-FFF2-40B4-BE49-F238E27FC236}">
                <a16:creationId xmlns:a16="http://schemas.microsoft.com/office/drawing/2014/main" id="{C410B293-B0A5-3456-0D7C-AB66A9B54F28}"/>
              </a:ext>
            </a:extLst>
          </p:cNvPr>
          <p:cNvPicPr>
            <a:picLocks noChangeAspect="1"/>
          </p:cNvPicPr>
          <p:nvPr/>
        </p:nvPicPr>
        <p:blipFill>
          <a:blip r:embed="rId2"/>
          <a:stretch>
            <a:fillRect/>
          </a:stretch>
        </p:blipFill>
        <p:spPr>
          <a:xfrm>
            <a:off x="2938596" y="1454942"/>
            <a:ext cx="5772147" cy="2129830"/>
          </a:xfrm>
          <a:prstGeom prst="rect">
            <a:avLst/>
          </a:prstGeom>
        </p:spPr>
      </p:pic>
      <p:pic>
        <p:nvPicPr>
          <p:cNvPr id="7" name="Picture 6">
            <a:extLst>
              <a:ext uri="{FF2B5EF4-FFF2-40B4-BE49-F238E27FC236}">
                <a16:creationId xmlns:a16="http://schemas.microsoft.com/office/drawing/2014/main" id="{111A0996-4CBB-09EB-2052-3C3BAE8B1DA2}"/>
              </a:ext>
            </a:extLst>
          </p:cNvPr>
          <p:cNvPicPr>
            <a:picLocks noChangeAspect="1"/>
          </p:cNvPicPr>
          <p:nvPr/>
        </p:nvPicPr>
        <p:blipFill>
          <a:blip r:embed="rId3"/>
          <a:stretch>
            <a:fillRect/>
          </a:stretch>
        </p:blipFill>
        <p:spPr>
          <a:xfrm>
            <a:off x="1989344" y="4259826"/>
            <a:ext cx="7999454" cy="2196243"/>
          </a:xfrm>
          <a:prstGeom prst="rect">
            <a:avLst/>
          </a:prstGeom>
        </p:spPr>
      </p:pic>
      <p:sp>
        <p:nvSpPr>
          <p:cNvPr id="8" name="Arrow: Right 7">
            <a:extLst>
              <a:ext uri="{FF2B5EF4-FFF2-40B4-BE49-F238E27FC236}">
                <a16:creationId xmlns:a16="http://schemas.microsoft.com/office/drawing/2014/main" id="{3B08B5E4-5102-E1D9-0880-9F19787126EF}"/>
              </a:ext>
            </a:extLst>
          </p:cNvPr>
          <p:cNvSpPr/>
          <p:nvPr/>
        </p:nvSpPr>
        <p:spPr>
          <a:xfrm>
            <a:off x="8947166" y="2421804"/>
            <a:ext cx="612476" cy="3527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Arrow: Right 8">
            <a:extLst>
              <a:ext uri="{FF2B5EF4-FFF2-40B4-BE49-F238E27FC236}">
                <a16:creationId xmlns:a16="http://schemas.microsoft.com/office/drawing/2014/main" id="{D1C42D02-4802-FA72-58A3-83E265E4706C}"/>
              </a:ext>
            </a:extLst>
          </p:cNvPr>
          <p:cNvSpPr/>
          <p:nvPr/>
        </p:nvSpPr>
        <p:spPr>
          <a:xfrm>
            <a:off x="10195604" y="5181577"/>
            <a:ext cx="612476" cy="3527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F402889D-76FD-7D83-53AC-475B1C346BB3}"/>
              </a:ext>
            </a:extLst>
          </p:cNvPr>
          <p:cNvSpPr txBox="1"/>
          <p:nvPr/>
        </p:nvSpPr>
        <p:spPr>
          <a:xfrm>
            <a:off x="9796065" y="2421804"/>
            <a:ext cx="641522" cy="369332"/>
          </a:xfrm>
          <a:prstGeom prst="rect">
            <a:avLst/>
          </a:prstGeom>
          <a:noFill/>
        </p:spPr>
        <p:txBody>
          <a:bodyPr wrap="none" rtlCol="0">
            <a:spAutoFit/>
          </a:bodyPr>
          <a:lstStyle/>
          <a:p>
            <a:r>
              <a:rPr lang="en-CA" dirty="0">
                <a:solidFill>
                  <a:schemeClr val="bg1"/>
                </a:solidFill>
                <a:latin typeface="Segoe UI Semibold" panose="020B0702040204020203" pitchFamily="34" charset="0"/>
                <a:cs typeface="Segoe UI Semibold" panose="020B0702040204020203" pitchFamily="34" charset="0"/>
              </a:rPr>
              <a:t>GPU</a:t>
            </a:r>
          </a:p>
        </p:txBody>
      </p:sp>
      <p:sp>
        <p:nvSpPr>
          <p:cNvPr id="11" name="TextBox 10">
            <a:extLst>
              <a:ext uri="{FF2B5EF4-FFF2-40B4-BE49-F238E27FC236}">
                <a16:creationId xmlns:a16="http://schemas.microsoft.com/office/drawing/2014/main" id="{24DDC213-11B9-3B5F-04BF-630EB1EEBAD1}"/>
              </a:ext>
            </a:extLst>
          </p:cNvPr>
          <p:cNvSpPr txBox="1"/>
          <p:nvPr/>
        </p:nvSpPr>
        <p:spPr>
          <a:xfrm>
            <a:off x="11015651" y="5181577"/>
            <a:ext cx="623889" cy="369332"/>
          </a:xfrm>
          <a:prstGeom prst="rect">
            <a:avLst/>
          </a:prstGeom>
          <a:noFill/>
        </p:spPr>
        <p:txBody>
          <a:bodyPr wrap="none" rtlCol="0">
            <a:spAutoFit/>
          </a:bodyPr>
          <a:lstStyle/>
          <a:p>
            <a:r>
              <a:rPr lang="en-CA" dirty="0">
                <a:solidFill>
                  <a:schemeClr val="bg1"/>
                </a:solidFill>
                <a:latin typeface="Segoe UI Semibold" panose="020B0702040204020203" pitchFamily="34" charset="0"/>
                <a:cs typeface="Segoe UI Semibold" panose="020B0702040204020203" pitchFamily="34" charset="0"/>
              </a:rPr>
              <a:t>CPU</a:t>
            </a:r>
          </a:p>
        </p:txBody>
      </p:sp>
    </p:spTree>
    <p:extLst>
      <p:ext uri="{BB962C8B-B14F-4D97-AF65-F5344CB8AC3E}">
        <p14:creationId xmlns:p14="http://schemas.microsoft.com/office/powerpoint/2010/main" val="421581744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6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0132F9-58E7-40F4-49DF-60869749321B}"/>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E60DA1D6-0576-E763-C6E8-88EC7AB715B2}"/>
              </a:ext>
            </a:extLst>
          </p:cNvPr>
          <p:cNvSpPr txBox="1"/>
          <p:nvPr/>
        </p:nvSpPr>
        <p:spPr>
          <a:xfrm>
            <a:off x="741872" y="203522"/>
            <a:ext cx="4209807"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Ensemble Model: Transfer Learning</a:t>
            </a:r>
          </a:p>
        </p:txBody>
      </p:sp>
      <p:pic>
        <p:nvPicPr>
          <p:cNvPr id="6" name="Picture 5">
            <a:extLst>
              <a:ext uri="{FF2B5EF4-FFF2-40B4-BE49-F238E27FC236}">
                <a16:creationId xmlns:a16="http://schemas.microsoft.com/office/drawing/2014/main" id="{C193E8DA-EE6B-B629-A3A2-C3212195B5FF}"/>
              </a:ext>
            </a:extLst>
          </p:cNvPr>
          <p:cNvPicPr>
            <a:picLocks noChangeAspect="1"/>
          </p:cNvPicPr>
          <p:nvPr/>
        </p:nvPicPr>
        <p:blipFill>
          <a:blip r:embed="rId2"/>
          <a:stretch>
            <a:fillRect/>
          </a:stretch>
        </p:blipFill>
        <p:spPr>
          <a:xfrm>
            <a:off x="6296047" y="0"/>
            <a:ext cx="5895953" cy="2728746"/>
          </a:xfrm>
          <a:prstGeom prst="rect">
            <a:avLst/>
          </a:prstGeom>
        </p:spPr>
      </p:pic>
      <p:sp>
        <p:nvSpPr>
          <p:cNvPr id="7" name="TextBox 6">
            <a:extLst>
              <a:ext uri="{FF2B5EF4-FFF2-40B4-BE49-F238E27FC236}">
                <a16:creationId xmlns:a16="http://schemas.microsoft.com/office/drawing/2014/main" id="{DDFE40D2-1DB7-8074-A111-03307B5E0EBF}"/>
              </a:ext>
            </a:extLst>
          </p:cNvPr>
          <p:cNvSpPr txBox="1"/>
          <p:nvPr/>
        </p:nvSpPr>
        <p:spPr>
          <a:xfrm>
            <a:off x="171138" y="1812304"/>
            <a:ext cx="4932962" cy="2610586"/>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DenseNet161, VGG16, ResNet152 trained models are then used for training the ensemble model</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20 Epochs are declared to train the ensemble model</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Except the epoch size, the parameters used for training individual models are used for training the ensemble model. </a:t>
            </a:r>
          </a:p>
        </p:txBody>
      </p:sp>
      <p:pic>
        <p:nvPicPr>
          <p:cNvPr id="4098" name="Picture 2">
            <a:extLst>
              <a:ext uri="{FF2B5EF4-FFF2-40B4-BE49-F238E27FC236}">
                <a16:creationId xmlns:a16="http://schemas.microsoft.com/office/drawing/2014/main" id="{87C638BB-B9A8-EE3C-3300-931C99BB0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580" y="3894827"/>
            <a:ext cx="7397282" cy="2547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71675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6DB944-6B84-5C8E-C478-28D032401B8E}"/>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A4984FFB-3345-7848-1BA5-B853314B7AAB}"/>
              </a:ext>
            </a:extLst>
          </p:cNvPr>
          <p:cNvSpPr txBox="1"/>
          <p:nvPr/>
        </p:nvSpPr>
        <p:spPr>
          <a:xfrm>
            <a:off x="741872" y="203522"/>
            <a:ext cx="4366901"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Ensemble Model: Combined Models</a:t>
            </a:r>
          </a:p>
        </p:txBody>
      </p:sp>
      <p:pic>
        <p:nvPicPr>
          <p:cNvPr id="8" name="Graphic 7" descr="Database with solid fill">
            <a:extLst>
              <a:ext uri="{FF2B5EF4-FFF2-40B4-BE49-F238E27FC236}">
                <a16:creationId xmlns:a16="http://schemas.microsoft.com/office/drawing/2014/main" id="{6E6151F0-C2C1-9350-435E-78AAB788B7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9563" y="5071909"/>
            <a:ext cx="914400" cy="914400"/>
          </a:xfrm>
          <a:prstGeom prst="rect">
            <a:avLst/>
          </a:prstGeom>
        </p:spPr>
      </p:pic>
      <p:sp>
        <p:nvSpPr>
          <p:cNvPr id="10" name="TextBox 9">
            <a:extLst>
              <a:ext uri="{FF2B5EF4-FFF2-40B4-BE49-F238E27FC236}">
                <a16:creationId xmlns:a16="http://schemas.microsoft.com/office/drawing/2014/main" id="{13D68A7C-82E8-2906-850A-32C87C6D22CA}"/>
              </a:ext>
            </a:extLst>
          </p:cNvPr>
          <p:cNvSpPr txBox="1"/>
          <p:nvPr/>
        </p:nvSpPr>
        <p:spPr>
          <a:xfrm>
            <a:off x="4823277" y="676642"/>
            <a:ext cx="1994836" cy="646331"/>
          </a:xfrm>
          <a:prstGeom prst="rect">
            <a:avLst/>
          </a:prstGeom>
          <a:noFill/>
        </p:spPr>
        <p:txBody>
          <a:bodyPr wrap="square">
            <a:spAutoFit/>
          </a:bodyPr>
          <a:lstStyle/>
          <a:p>
            <a:pPr algn="ctr"/>
            <a:r>
              <a:rPr lang="en-CA" sz="1800" dirty="0">
                <a:solidFill>
                  <a:schemeClr val="bg1"/>
                </a:solidFill>
                <a:latin typeface="Segoe UI Semibold" panose="020B0702040204020203" pitchFamily="34" charset="0"/>
                <a:cs typeface="Segoe UI Semibold" panose="020B0702040204020203" pitchFamily="34" charset="0"/>
              </a:rPr>
              <a:t>C O M B I N E D </a:t>
            </a:r>
          </a:p>
          <a:p>
            <a:pPr algn="ctr"/>
            <a:r>
              <a:rPr lang="en-CA" sz="1800" dirty="0">
                <a:solidFill>
                  <a:schemeClr val="bg1"/>
                </a:solidFill>
                <a:latin typeface="Segoe UI Semibold" panose="020B0702040204020203" pitchFamily="34" charset="0"/>
                <a:cs typeface="Segoe UI Semibold" panose="020B0702040204020203" pitchFamily="34" charset="0"/>
              </a:rPr>
              <a:t>E N S E M B L E </a:t>
            </a:r>
            <a:endParaRPr lang="en-CA" dirty="0"/>
          </a:p>
        </p:txBody>
      </p:sp>
      <p:pic>
        <p:nvPicPr>
          <p:cNvPr id="21" name="Graphic 20" descr="Database outline">
            <a:extLst>
              <a:ext uri="{FF2B5EF4-FFF2-40B4-BE49-F238E27FC236}">
                <a16:creationId xmlns:a16="http://schemas.microsoft.com/office/drawing/2014/main" id="{50F6E469-2717-F35B-16BD-127D9E212C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33390" y="3194115"/>
            <a:ext cx="672858" cy="672858"/>
          </a:xfrm>
          <a:prstGeom prst="rect">
            <a:avLst/>
          </a:prstGeom>
        </p:spPr>
      </p:pic>
      <p:pic>
        <p:nvPicPr>
          <p:cNvPr id="22" name="Graphic 21" descr="Database outline">
            <a:extLst>
              <a:ext uri="{FF2B5EF4-FFF2-40B4-BE49-F238E27FC236}">
                <a16:creationId xmlns:a16="http://schemas.microsoft.com/office/drawing/2014/main" id="{79C58792-3A07-2C49-7202-EC073CBFBA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58269" y="3195068"/>
            <a:ext cx="672858" cy="672858"/>
          </a:xfrm>
          <a:prstGeom prst="rect">
            <a:avLst/>
          </a:prstGeom>
        </p:spPr>
      </p:pic>
      <p:pic>
        <p:nvPicPr>
          <p:cNvPr id="23" name="Graphic 22" descr="Database outline">
            <a:extLst>
              <a:ext uri="{FF2B5EF4-FFF2-40B4-BE49-F238E27FC236}">
                <a16:creationId xmlns:a16="http://schemas.microsoft.com/office/drawing/2014/main" id="{B03B484D-9D1C-9312-D3B7-17D8E00CCA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13589" y="3195068"/>
            <a:ext cx="672858" cy="672858"/>
          </a:xfrm>
          <a:prstGeom prst="rect">
            <a:avLst/>
          </a:prstGeom>
        </p:spPr>
      </p:pic>
      <p:pic>
        <p:nvPicPr>
          <p:cNvPr id="24" name="Graphic 23" descr="Database outline">
            <a:extLst>
              <a:ext uri="{FF2B5EF4-FFF2-40B4-BE49-F238E27FC236}">
                <a16:creationId xmlns:a16="http://schemas.microsoft.com/office/drawing/2014/main" id="{2E0EEDBD-6E78-1E4D-B572-F54F5DD9B2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53" y="3195068"/>
            <a:ext cx="672858" cy="672858"/>
          </a:xfrm>
          <a:prstGeom prst="rect">
            <a:avLst/>
          </a:prstGeom>
        </p:spPr>
      </p:pic>
      <p:pic>
        <p:nvPicPr>
          <p:cNvPr id="25" name="Graphic 24" descr="Database outline">
            <a:extLst>
              <a:ext uri="{FF2B5EF4-FFF2-40B4-BE49-F238E27FC236}">
                <a16:creationId xmlns:a16="http://schemas.microsoft.com/office/drawing/2014/main" id="{6A9F1C94-7882-B620-DE6E-5FC48EBD87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0334" y="3195068"/>
            <a:ext cx="672858" cy="672858"/>
          </a:xfrm>
          <a:prstGeom prst="rect">
            <a:avLst/>
          </a:prstGeom>
        </p:spPr>
      </p:pic>
      <p:pic>
        <p:nvPicPr>
          <p:cNvPr id="26" name="Graphic 25" descr="Database outline">
            <a:extLst>
              <a:ext uri="{FF2B5EF4-FFF2-40B4-BE49-F238E27FC236}">
                <a16:creationId xmlns:a16="http://schemas.microsoft.com/office/drawing/2014/main" id="{D34782D6-9A54-EC0F-E159-6C7CAF01C8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59316" y="3195068"/>
            <a:ext cx="672858" cy="672858"/>
          </a:xfrm>
          <a:prstGeom prst="rect">
            <a:avLst/>
          </a:prstGeom>
        </p:spPr>
      </p:pic>
      <p:pic>
        <p:nvPicPr>
          <p:cNvPr id="27" name="Graphic 26" descr="Database with solid fill">
            <a:extLst>
              <a:ext uri="{FF2B5EF4-FFF2-40B4-BE49-F238E27FC236}">
                <a16:creationId xmlns:a16="http://schemas.microsoft.com/office/drawing/2014/main" id="{619630AE-0EBF-808A-51DE-451897117F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4410" y="5060585"/>
            <a:ext cx="914400" cy="914400"/>
          </a:xfrm>
          <a:prstGeom prst="rect">
            <a:avLst/>
          </a:prstGeom>
        </p:spPr>
      </p:pic>
      <p:pic>
        <p:nvPicPr>
          <p:cNvPr id="28" name="Graphic 27" descr="Database with solid fill">
            <a:extLst>
              <a:ext uri="{FF2B5EF4-FFF2-40B4-BE49-F238E27FC236}">
                <a16:creationId xmlns:a16="http://schemas.microsoft.com/office/drawing/2014/main" id="{4B8DE569-FD1D-28FA-3171-3129A3F813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495" y="1322973"/>
            <a:ext cx="914400" cy="914400"/>
          </a:xfrm>
          <a:prstGeom prst="rect">
            <a:avLst/>
          </a:prstGeom>
        </p:spPr>
      </p:pic>
      <p:sp>
        <p:nvSpPr>
          <p:cNvPr id="29" name="TextBox 28">
            <a:extLst>
              <a:ext uri="{FF2B5EF4-FFF2-40B4-BE49-F238E27FC236}">
                <a16:creationId xmlns:a16="http://schemas.microsoft.com/office/drawing/2014/main" id="{29483D4D-0515-6000-B370-D92D2B1419FB}"/>
              </a:ext>
            </a:extLst>
          </p:cNvPr>
          <p:cNvSpPr txBox="1"/>
          <p:nvPr/>
        </p:nvSpPr>
        <p:spPr>
          <a:xfrm>
            <a:off x="1710139" y="5986308"/>
            <a:ext cx="1835269" cy="646331"/>
          </a:xfrm>
          <a:prstGeom prst="rect">
            <a:avLst/>
          </a:prstGeom>
          <a:noFill/>
        </p:spPr>
        <p:txBody>
          <a:bodyPr wrap="square">
            <a:spAutoFit/>
          </a:bodyPr>
          <a:lstStyle/>
          <a:p>
            <a:pPr algn="ctr"/>
            <a:r>
              <a:rPr lang="en-CA" sz="1800" dirty="0">
                <a:solidFill>
                  <a:schemeClr val="bg1"/>
                </a:solidFill>
                <a:latin typeface="Segoe UI Semibold" panose="020B0702040204020203" pitchFamily="34" charset="0"/>
                <a:cs typeface="Segoe UI Semibold" panose="020B0702040204020203" pitchFamily="34" charset="0"/>
              </a:rPr>
              <a:t>M </a:t>
            </a:r>
            <a:r>
              <a:rPr lang="en-CA" dirty="0">
                <a:solidFill>
                  <a:schemeClr val="bg1"/>
                </a:solidFill>
                <a:latin typeface="Segoe UI Semibold" panose="020B0702040204020203" pitchFamily="34" charset="0"/>
                <a:cs typeface="Segoe UI Semibold" panose="020B0702040204020203" pitchFamily="34" charset="0"/>
              </a:rPr>
              <a:t>L </a:t>
            </a:r>
          </a:p>
          <a:p>
            <a:pPr algn="ctr"/>
            <a:r>
              <a:rPr lang="en-CA" sz="1800" dirty="0">
                <a:solidFill>
                  <a:schemeClr val="bg1"/>
                </a:solidFill>
                <a:latin typeface="Segoe UI Semibold" panose="020B0702040204020203" pitchFamily="34" charset="0"/>
                <a:cs typeface="Segoe UI Semibold" panose="020B0702040204020203" pitchFamily="34" charset="0"/>
              </a:rPr>
              <a:t>E N S E M B L E </a:t>
            </a:r>
            <a:endParaRPr lang="en-CA" dirty="0"/>
          </a:p>
        </p:txBody>
      </p:sp>
      <p:sp>
        <p:nvSpPr>
          <p:cNvPr id="30" name="TextBox 29">
            <a:extLst>
              <a:ext uri="{FF2B5EF4-FFF2-40B4-BE49-F238E27FC236}">
                <a16:creationId xmlns:a16="http://schemas.microsoft.com/office/drawing/2014/main" id="{0A68CDEC-EB36-8AE9-BF94-A85D0937A934}"/>
              </a:ext>
            </a:extLst>
          </p:cNvPr>
          <p:cNvSpPr txBox="1"/>
          <p:nvPr/>
        </p:nvSpPr>
        <p:spPr>
          <a:xfrm>
            <a:off x="8885862" y="5986308"/>
            <a:ext cx="1835269" cy="646331"/>
          </a:xfrm>
          <a:prstGeom prst="rect">
            <a:avLst/>
          </a:prstGeom>
          <a:noFill/>
        </p:spPr>
        <p:txBody>
          <a:bodyPr wrap="square">
            <a:spAutoFit/>
          </a:bodyPr>
          <a:lstStyle/>
          <a:p>
            <a:pPr algn="ctr"/>
            <a:r>
              <a:rPr lang="en-CA" dirty="0">
                <a:solidFill>
                  <a:schemeClr val="bg1"/>
                </a:solidFill>
                <a:latin typeface="Segoe UI Semibold" panose="020B0702040204020203" pitchFamily="34" charset="0"/>
                <a:cs typeface="Segoe UI Semibold" panose="020B0702040204020203" pitchFamily="34" charset="0"/>
              </a:rPr>
              <a:t>D</a:t>
            </a:r>
            <a:r>
              <a:rPr lang="en-CA" sz="1800" dirty="0">
                <a:solidFill>
                  <a:schemeClr val="bg1"/>
                </a:solidFill>
                <a:latin typeface="Segoe UI Semibold" panose="020B0702040204020203" pitchFamily="34" charset="0"/>
                <a:cs typeface="Segoe UI Semibold" panose="020B0702040204020203" pitchFamily="34" charset="0"/>
              </a:rPr>
              <a:t> </a:t>
            </a:r>
            <a:r>
              <a:rPr lang="en-CA" dirty="0">
                <a:solidFill>
                  <a:schemeClr val="bg1"/>
                </a:solidFill>
                <a:latin typeface="Segoe UI Semibold" panose="020B0702040204020203" pitchFamily="34" charset="0"/>
                <a:cs typeface="Segoe UI Semibold" panose="020B0702040204020203" pitchFamily="34" charset="0"/>
              </a:rPr>
              <a:t>L </a:t>
            </a:r>
          </a:p>
          <a:p>
            <a:pPr algn="ctr"/>
            <a:r>
              <a:rPr lang="en-CA" sz="1800" dirty="0">
                <a:solidFill>
                  <a:schemeClr val="bg1"/>
                </a:solidFill>
                <a:latin typeface="Segoe UI Semibold" panose="020B0702040204020203" pitchFamily="34" charset="0"/>
                <a:cs typeface="Segoe UI Semibold" panose="020B0702040204020203" pitchFamily="34" charset="0"/>
              </a:rPr>
              <a:t>E N S E M B L E </a:t>
            </a:r>
            <a:endParaRPr lang="en-CA" dirty="0"/>
          </a:p>
        </p:txBody>
      </p:sp>
      <p:cxnSp>
        <p:nvCxnSpPr>
          <p:cNvPr id="31" name="Straight Arrow Connector 30">
            <a:extLst>
              <a:ext uri="{FF2B5EF4-FFF2-40B4-BE49-F238E27FC236}">
                <a16:creationId xmlns:a16="http://schemas.microsoft.com/office/drawing/2014/main" id="{DCF5B712-000C-2AD3-F570-747170AC9DC9}"/>
              </a:ext>
            </a:extLst>
          </p:cNvPr>
          <p:cNvCxnSpPr>
            <a:cxnSpLocks/>
          </p:cNvCxnSpPr>
          <p:nvPr/>
        </p:nvCxnSpPr>
        <p:spPr>
          <a:xfrm>
            <a:off x="424182" y="3934179"/>
            <a:ext cx="1913576" cy="1137729"/>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56D7CCD-E27A-E973-F8F6-594AE1C573A7}"/>
              </a:ext>
            </a:extLst>
          </p:cNvPr>
          <p:cNvCxnSpPr>
            <a:cxnSpLocks/>
          </p:cNvCxnSpPr>
          <p:nvPr/>
        </p:nvCxnSpPr>
        <p:spPr>
          <a:xfrm>
            <a:off x="7669819" y="3933226"/>
            <a:ext cx="1913576" cy="1137729"/>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55BB7A0-BF26-FF7A-E6EB-67DB8C898AEF}"/>
              </a:ext>
            </a:extLst>
          </p:cNvPr>
          <p:cNvCxnSpPr>
            <a:cxnSpLocks/>
          </p:cNvCxnSpPr>
          <p:nvPr/>
        </p:nvCxnSpPr>
        <p:spPr>
          <a:xfrm flipH="1">
            <a:off x="2743200" y="3866973"/>
            <a:ext cx="1852545" cy="1203982"/>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C30E34C-B03C-8D82-2C5A-79FAA36F50B5}"/>
              </a:ext>
            </a:extLst>
          </p:cNvPr>
          <p:cNvCxnSpPr>
            <a:cxnSpLocks/>
            <a:stCxn id="23" idx="2"/>
          </p:cNvCxnSpPr>
          <p:nvPr/>
        </p:nvCxnSpPr>
        <p:spPr>
          <a:xfrm flipH="1">
            <a:off x="10031127" y="3867926"/>
            <a:ext cx="1618891" cy="1203029"/>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7434EC0-3ED8-56C6-A977-3ACC209A5614}"/>
              </a:ext>
            </a:extLst>
          </p:cNvPr>
          <p:cNvCxnSpPr>
            <a:cxnSpLocks/>
            <a:stCxn id="25" idx="2"/>
          </p:cNvCxnSpPr>
          <p:nvPr/>
        </p:nvCxnSpPr>
        <p:spPr>
          <a:xfrm flipH="1">
            <a:off x="2552029" y="3867926"/>
            <a:ext cx="4734" cy="1159644"/>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05FA788-5B1F-6BCC-6FCB-BF8BAC9B5E4A}"/>
              </a:ext>
            </a:extLst>
          </p:cNvPr>
          <p:cNvCxnSpPr>
            <a:cxnSpLocks/>
          </p:cNvCxnSpPr>
          <p:nvPr/>
        </p:nvCxnSpPr>
        <p:spPr>
          <a:xfrm flipH="1">
            <a:off x="9744508" y="3889618"/>
            <a:ext cx="4734" cy="1159644"/>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D1EBEFB-E09F-4AD9-ED8E-E9348A9C3F50}"/>
              </a:ext>
            </a:extLst>
          </p:cNvPr>
          <p:cNvSpPr txBox="1"/>
          <p:nvPr/>
        </p:nvSpPr>
        <p:spPr>
          <a:xfrm>
            <a:off x="4025221" y="2677066"/>
            <a:ext cx="1295547" cy="584775"/>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Logistic</a:t>
            </a:r>
          </a:p>
          <a:p>
            <a:pPr algn="ctr"/>
            <a:r>
              <a:rPr lang="en-CA" sz="1600" dirty="0">
                <a:solidFill>
                  <a:srgbClr val="7030A0"/>
                </a:solidFill>
                <a:latin typeface="Segoe UI Black" panose="020B0A02040204020203" pitchFamily="34" charset="0"/>
                <a:ea typeface="Segoe UI Black" panose="020B0A02040204020203" pitchFamily="34" charset="0"/>
              </a:rPr>
              <a:t>Regression</a:t>
            </a:r>
          </a:p>
        </p:txBody>
      </p:sp>
      <p:sp>
        <p:nvSpPr>
          <p:cNvPr id="43" name="TextBox 42">
            <a:extLst>
              <a:ext uri="{FF2B5EF4-FFF2-40B4-BE49-F238E27FC236}">
                <a16:creationId xmlns:a16="http://schemas.microsoft.com/office/drawing/2014/main" id="{39636582-3FC3-404D-F0F0-F973EF728651}"/>
              </a:ext>
            </a:extLst>
          </p:cNvPr>
          <p:cNvSpPr txBox="1"/>
          <p:nvPr/>
        </p:nvSpPr>
        <p:spPr>
          <a:xfrm>
            <a:off x="2039709" y="2707329"/>
            <a:ext cx="1024639" cy="584775"/>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Random</a:t>
            </a:r>
          </a:p>
          <a:p>
            <a:pPr algn="ctr"/>
            <a:r>
              <a:rPr lang="en-CA" sz="1600" dirty="0">
                <a:solidFill>
                  <a:srgbClr val="7030A0"/>
                </a:solidFill>
                <a:latin typeface="Segoe UI Black" panose="020B0A02040204020203" pitchFamily="34" charset="0"/>
                <a:ea typeface="Segoe UI Black" panose="020B0A02040204020203" pitchFamily="34" charset="0"/>
              </a:rPr>
              <a:t>Forest</a:t>
            </a:r>
          </a:p>
        </p:txBody>
      </p:sp>
      <p:sp>
        <p:nvSpPr>
          <p:cNvPr id="44" name="TextBox 43">
            <a:extLst>
              <a:ext uri="{FF2B5EF4-FFF2-40B4-BE49-F238E27FC236}">
                <a16:creationId xmlns:a16="http://schemas.microsoft.com/office/drawing/2014/main" id="{F864C702-C650-7ECD-E635-52A8E3194DB0}"/>
              </a:ext>
            </a:extLst>
          </p:cNvPr>
          <p:cNvSpPr txBox="1"/>
          <p:nvPr/>
        </p:nvSpPr>
        <p:spPr>
          <a:xfrm>
            <a:off x="87753" y="2923821"/>
            <a:ext cx="647934" cy="338554"/>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SVM</a:t>
            </a:r>
          </a:p>
        </p:txBody>
      </p:sp>
      <p:sp>
        <p:nvSpPr>
          <p:cNvPr id="45" name="TextBox 44">
            <a:extLst>
              <a:ext uri="{FF2B5EF4-FFF2-40B4-BE49-F238E27FC236}">
                <a16:creationId xmlns:a16="http://schemas.microsoft.com/office/drawing/2014/main" id="{60C4F3AD-9AEF-E79F-57AD-1D22CBDE612F}"/>
              </a:ext>
            </a:extLst>
          </p:cNvPr>
          <p:cNvSpPr txBox="1"/>
          <p:nvPr/>
        </p:nvSpPr>
        <p:spPr>
          <a:xfrm>
            <a:off x="7004909" y="2855561"/>
            <a:ext cx="1487908" cy="338554"/>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DenseNet161</a:t>
            </a:r>
          </a:p>
        </p:txBody>
      </p:sp>
      <p:sp>
        <p:nvSpPr>
          <p:cNvPr id="46" name="TextBox 45">
            <a:extLst>
              <a:ext uri="{FF2B5EF4-FFF2-40B4-BE49-F238E27FC236}">
                <a16:creationId xmlns:a16="http://schemas.microsoft.com/office/drawing/2014/main" id="{1F71F32B-9105-22E8-876C-52CD0C879E19}"/>
              </a:ext>
            </a:extLst>
          </p:cNvPr>
          <p:cNvSpPr txBox="1"/>
          <p:nvPr/>
        </p:nvSpPr>
        <p:spPr>
          <a:xfrm>
            <a:off x="9068564" y="2859142"/>
            <a:ext cx="1252267" cy="338554"/>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ResNet152</a:t>
            </a:r>
          </a:p>
        </p:txBody>
      </p:sp>
      <p:sp>
        <p:nvSpPr>
          <p:cNvPr id="47" name="TextBox 46">
            <a:extLst>
              <a:ext uri="{FF2B5EF4-FFF2-40B4-BE49-F238E27FC236}">
                <a16:creationId xmlns:a16="http://schemas.microsoft.com/office/drawing/2014/main" id="{3452EE9D-3887-E075-A844-3CB32ED94F58}"/>
              </a:ext>
            </a:extLst>
          </p:cNvPr>
          <p:cNvSpPr txBox="1"/>
          <p:nvPr/>
        </p:nvSpPr>
        <p:spPr>
          <a:xfrm>
            <a:off x="11186283" y="2855561"/>
            <a:ext cx="849913" cy="338554"/>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VGG19</a:t>
            </a:r>
          </a:p>
        </p:txBody>
      </p:sp>
      <p:cxnSp>
        <p:nvCxnSpPr>
          <p:cNvPr id="50" name="Straight Connector 49">
            <a:extLst>
              <a:ext uri="{FF2B5EF4-FFF2-40B4-BE49-F238E27FC236}">
                <a16:creationId xmlns:a16="http://schemas.microsoft.com/office/drawing/2014/main" id="{DDBEE3CD-0CBD-5621-92DE-B63177C9838A}"/>
              </a:ext>
            </a:extLst>
          </p:cNvPr>
          <p:cNvCxnSpPr/>
          <p:nvPr/>
        </p:nvCxnSpPr>
        <p:spPr>
          <a:xfrm flipV="1">
            <a:off x="424182" y="2613804"/>
            <a:ext cx="0" cy="24175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1CFAEE8-4DF5-6CE5-6041-BB4E370E7347}"/>
              </a:ext>
            </a:extLst>
          </p:cNvPr>
          <p:cNvCxnSpPr/>
          <p:nvPr/>
        </p:nvCxnSpPr>
        <p:spPr>
          <a:xfrm>
            <a:off x="424182" y="2613804"/>
            <a:ext cx="11187057"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BF3DE2FA-B69E-2D61-4D04-301477E90719}"/>
              </a:ext>
            </a:extLst>
          </p:cNvPr>
          <p:cNvCxnSpPr/>
          <p:nvPr/>
        </p:nvCxnSpPr>
        <p:spPr>
          <a:xfrm flipV="1">
            <a:off x="11601225" y="2618190"/>
            <a:ext cx="0" cy="24175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911E91E-305C-DDF1-D6CD-6110B92F1BA5}"/>
              </a:ext>
            </a:extLst>
          </p:cNvPr>
          <p:cNvCxnSpPr/>
          <p:nvPr/>
        </p:nvCxnSpPr>
        <p:spPr>
          <a:xfrm flipV="1">
            <a:off x="9694697" y="2613804"/>
            <a:ext cx="0" cy="24175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41A3FB5-02FC-671B-7DCC-DA9C613CBB01}"/>
              </a:ext>
            </a:extLst>
          </p:cNvPr>
          <p:cNvCxnSpPr/>
          <p:nvPr/>
        </p:nvCxnSpPr>
        <p:spPr>
          <a:xfrm flipV="1">
            <a:off x="7748863" y="2613804"/>
            <a:ext cx="0" cy="24175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8667D56-39A9-083A-36D1-749BDB26ECEE}"/>
              </a:ext>
            </a:extLst>
          </p:cNvPr>
          <p:cNvCxnSpPr>
            <a:cxnSpLocks/>
          </p:cNvCxnSpPr>
          <p:nvPr/>
        </p:nvCxnSpPr>
        <p:spPr>
          <a:xfrm flipH="1" flipV="1">
            <a:off x="4766332" y="2596244"/>
            <a:ext cx="11150" cy="17587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6CFAAE5-C3ED-9D84-2CDC-5FCF0D03AA12}"/>
              </a:ext>
            </a:extLst>
          </p:cNvPr>
          <p:cNvCxnSpPr>
            <a:cxnSpLocks/>
          </p:cNvCxnSpPr>
          <p:nvPr/>
        </p:nvCxnSpPr>
        <p:spPr>
          <a:xfrm flipV="1">
            <a:off x="2564606" y="2614004"/>
            <a:ext cx="0" cy="18665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24DF7DF-4699-704F-F44F-7F789B3EF3C2}"/>
              </a:ext>
            </a:extLst>
          </p:cNvPr>
          <p:cNvCxnSpPr>
            <a:cxnSpLocks/>
            <a:endCxn id="28" idx="2"/>
          </p:cNvCxnSpPr>
          <p:nvPr/>
        </p:nvCxnSpPr>
        <p:spPr>
          <a:xfrm flipV="1">
            <a:off x="5820695" y="2237373"/>
            <a:ext cx="0" cy="376431"/>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5612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6B3E5-ED8A-7C22-D4DE-F673BA3311C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A167DD1A-395A-80F0-B055-6B6A37E0A228}"/>
              </a:ext>
            </a:extLst>
          </p:cNvPr>
          <p:cNvSpPr txBox="1"/>
          <p:nvPr/>
        </p:nvSpPr>
        <p:spPr>
          <a:xfrm>
            <a:off x="741872" y="203522"/>
            <a:ext cx="5088252"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Testing, Results &amp; Performance Evaluation</a:t>
            </a:r>
          </a:p>
        </p:txBody>
      </p:sp>
      <p:graphicFrame>
        <p:nvGraphicFramePr>
          <p:cNvPr id="12" name="Table 12">
            <a:extLst>
              <a:ext uri="{FF2B5EF4-FFF2-40B4-BE49-F238E27FC236}">
                <a16:creationId xmlns:a16="http://schemas.microsoft.com/office/drawing/2014/main" id="{C146F461-A956-F42C-41FE-3755DC943AFC}"/>
              </a:ext>
            </a:extLst>
          </p:cNvPr>
          <p:cNvGraphicFramePr>
            <a:graphicFrameLocks noGrp="1"/>
          </p:cNvGraphicFramePr>
          <p:nvPr>
            <p:extLst>
              <p:ext uri="{D42A27DB-BD31-4B8C-83A1-F6EECF244321}">
                <p14:modId xmlns:p14="http://schemas.microsoft.com/office/powerpoint/2010/main" val="986694418"/>
              </p:ext>
            </p:extLst>
          </p:nvPr>
        </p:nvGraphicFramePr>
        <p:xfrm>
          <a:off x="2145687" y="3144389"/>
          <a:ext cx="8128000" cy="29667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948770384"/>
                    </a:ext>
                  </a:extLst>
                </a:gridCol>
                <a:gridCol w="4064000">
                  <a:extLst>
                    <a:ext uri="{9D8B030D-6E8A-4147-A177-3AD203B41FA5}">
                      <a16:colId xmlns:a16="http://schemas.microsoft.com/office/drawing/2014/main" val="3852193534"/>
                    </a:ext>
                  </a:extLst>
                </a:gridCol>
              </a:tblGrid>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SVM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0.09641873278236915</a:t>
                      </a:r>
                    </a:p>
                  </a:txBody>
                  <a:tcPr>
                    <a:lnL w="12700" cap="flat" cmpd="sng" algn="ctr">
                      <a:noFill/>
                      <a:prstDash val="solid"/>
                      <a:round/>
                      <a:headEnd type="none" w="med" len="med"/>
                      <a:tailEnd type="none" w="med" len="med"/>
                    </a:lnL>
                  </a:tcPr>
                </a:tc>
                <a:extLst>
                  <a:ext uri="{0D108BD9-81ED-4DB2-BD59-A6C34878D82A}">
                    <a16:rowId xmlns:a16="http://schemas.microsoft.com/office/drawing/2014/main" val="2348695603"/>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Random Forest</a:t>
                      </a:r>
                    </a:p>
                  </a:txBody>
                  <a:tcPr>
                    <a:lnT w="12700" cap="flat" cmpd="sng" algn="ctr">
                      <a:noFill/>
                      <a:prstDash val="solid"/>
                      <a:round/>
                      <a:headEnd type="none" w="med" len="med"/>
                      <a:tailEnd type="none" w="med" len="med"/>
                    </a:lnT>
                  </a:tcPr>
                </a:tc>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0.0881542699724518</a:t>
                      </a:r>
                    </a:p>
                  </a:txBody>
                  <a:tcPr/>
                </a:tc>
                <a:extLst>
                  <a:ext uri="{0D108BD9-81ED-4DB2-BD59-A6C34878D82A}">
                    <a16:rowId xmlns:a16="http://schemas.microsoft.com/office/drawing/2014/main" val="525371305"/>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Logistic Regression</a:t>
                      </a:r>
                    </a:p>
                  </a:txBody>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0.08402203856749312</a:t>
                      </a:r>
                    </a:p>
                  </a:txBody>
                  <a:tcPr/>
                </a:tc>
                <a:extLst>
                  <a:ext uri="{0D108BD9-81ED-4DB2-BD59-A6C34878D82A}">
                    <a16:rowId xmlns:a16="http://schemas.microsoft.com/office/drawing/2014/main" val="4208972776"/>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DenseNet161</a:t>
                      </a:r>
                    </a:p>
                  </a:txBody>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0.10192837465564739 </a:t>
                      </a:r>
                    </a:p>
                  </a:txBody>
                  <a:tcPr/>
                </a:tc>
                <a:extLst>
                  <a:ext uri="{0D108BD9-81ED-4DB2-BD59-A6C34878D82A}">
                    <a16:rowId xmlns:a16="http://schemas.microsoft.com/office/drawing/2014/main" val="1866278328"/>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ResNet152</a:t>
                      </a:r>
                    </a:p>
                  </a:txBody>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0.10055096418732783</a:t>
                      </a:r>
                    </a:p>
                  </a:txBody>
                  <a:tcPr/>
                </a:tc>
                <a:extLst>
                  <a:ext uri="{0D108BD9-81ED-4DB2-BD59-A6C34878D82A}">
                    <a16:rowId xmlns:a16="http://schemas.microsoft.com/office/drawing/2014/main" val="2050173125"/>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VGG19</a:t>
                      </a:r>
                    </a:p>
                  </a:txBody>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0.09504132231404959</a:t>
                      </a:r>
                    </a:p>
                  </a:txBody>
                  <a:tcPr/>
                </a:tc>
                <a:extLst>
                  <a:ext uri="{0D108BD9-81ED-4DB2-BD59-A6C34878D82A}">
                    <a16:rowId xmlns:a16="http://schemas.microsoft.com/office/drawing/2014/main" val="2210756499"/>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Ensemble – ML</a:t>
                      </a:r>
                    </a:p>
                  </a:txBody>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0.10192837465564739</a:t>
                      </a:r>
                    </a:p>
                  </a:txBody>
                  <a:tcPr/>
                </a:tc>
                <a:extLst>
                  <a:ext uri="{0D108BD9-81ED-4DB2-BD59-A6C34878D82A}">
                    <a16:rowId xmlns:a16="http://schemas.microsoft.com/office/drawing/2014/main" val="3690115714"/>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Ensemble - DL</a:t>
                      </a:r>
                    </a:p>
                  </a:txBody>
                  <a:tcPr>
                    <a:solidFill>
                      <a:srgbClr val="FFC000"/>
                    </a:solidFill>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0.10330578512396695</a:t>
                      </a:r>
                    </a:p>
                  </a:txBody>
                  <a:tcPr>
                    <a:solidFill>
                      <a:srgbClr val="FFC000"/>
                    </a:solidFill>
                  </a:tcPr>
                </a:tc>
                <a:extLst>
                  <a:ext uri="{0D108BD9-81ED-4DB2-BD59-A6C34878D82A}">
                    <a16:rowId xmlns:a16="http://schemas.microsoft.com/office/drawing/2014/main" val="1796292548"/>
                  </a:ext>
                </a:extLst>
              </a:tr>
            </a:tbl>
          </a:graphicData>
        </a:graphic>
      </p:graphicFrame>
      <p:graphicFrame>
        <p:nvGraphicFramePr>
          <p:cNvPr id="13" name="Table 12">
            <a:extLst>
              <a:ext uri="{FF2B5EF4-FFF2-40B4-BE49-F238E27FC236}">
                <a16:creationId xmlns:a16="http://schemas.microsoft.com/office/drawing/2014/main" id="{540DA304-DECE-58E7-B866-50A9D148EA82}"/>
              </a:ext>
            </a:extLst>
          </p:cNvPr>
          <p:cNvGraphicFramePr>
            <a:graphicFrameLocks noGrp="1"/>
          </p:cNvGraphicFramePr>
          <p:nvPr>
            <p:extLst>
              <p:ext uri="{D42A27DB-BD31-4B8C-83A1-F6EECF244321}">
                <p14:modId xmlns:p14="http://schemas.microsoft.com/office/powerpoint/2010/main" val="3223500837"/>
              </p:ext>
            </p:extLst>
          </p:nvPr>
        </p:nvGraphicFramePr>
        <p:xfrm>
          <a:off x="2145687" y="6111109"/>
          <a:ext cx="8128000" cy="3708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948770384"/>
                    </a:ext>
                  </a:extLst>
                </a:gridCol>
                <a:gridCol w="4064000">
                  <a:extLst>
                    <a:ext uri="{9D8B030D-6E8A-4147-A177-3AD203B41FA5}">
                      <a16:colId xmlns:a16="http://schemas.microsoft.com/office/drawing/2014/main" val="3852193534"/>
                    </a:ext>
                  </a:extLst>
                </a:gridCol>
              </a:tblGrid>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Ensemble - Combined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0.09641873278236915</a:t>
                      </a:r>
                    </a:p>
                  </a:txBody>
                  <a:tcPr>
                    <a:lnL w="12700" cap="flat" cmpd="sng" algn="ctr">
                      <a:noFill/>
                      <a:prstDash val="solid"/>
                      <a:round/>
                      <a:headEnd type="none" w="med" len="med"/>
                      <a:tailEnd type="none" w="med" len="med"/>
                    </a:lnL>
                  </a:tcPr>
                </a:tc>
                <a:extLst>
                  <a:ext uri="{0D108BD9-81ED-4DB2-BD59-A6C34878D82A}">
                    <a16:rowId xmlns:a16="http://schemas.microsoft.com/office/drawing/2014/main" val="2348695603"/>
                  </a:ext>
                </a:extLst>
              </a:tr>
            </a:tbl>
          </a:graphicData>
        </a:graphic>
      </p:graphicFrame>
      <p:graphicFrame>
        <p:nvGraphicFramePr>
          <p:cNvPr id="14" name="Table 13">
            <a:extLst>
              <a:ext uri="{FF2B5EF4-FFF2-40B4-BE49-F238E27FC236}">
                <a16:creationId xmlns:a16="http://schemas.microsoft.com/office/drawing/2014/main" id="{2F78BC0E-ADAD-ACDC-2BDD-9817703BCDAA}"/>
              </a:ext>
            </a:extLst>
          </p:cNvPr>
          <p:cNvGraphicFramePr>
            <a:graphicFrameLocks noGrp="1"/>
          </p:cNvGraphicFramePr>
          <p:nvPr>
            <p:extLst>
              <p:ext uri="{D42A27DB-BD31-4B8C-83A1-F6EECF244321}">
                <p14:modId xmlns:p14="http://schemas.microsoft.com/office/powerpoint/2010/main" val="3959195695"/>
              </p:ext>
            </p:extLst>
          </p:nvPr>
        </p:nvGraphicFramePr>
        <p:xfrm>
          <a:off x="2145687" y="2773549"/>
          <a:ext cx="8128000" cy="3708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948770384"/>
                    </a:ext>
                  </a:extLst>
                </a:gridCol>
                <a:gridCol w="4064000">
                  <a:extLst>
                    <a:ext uri="{9D8B030D-6E8A-4147-A177-3AD203B41FA5}">
                      <a16:colId xmlns:a16="http://schemas.microsoft.com/office/drawing/2014/main" val="3852193534"/>
                    </a:ext>
                  </a:extLst>
                </a:gridCol>
              </a:tblGrid>
              <a:tr h="370840">
                <a:tc>
                  <a:txBody>
                    <a:bodyPr/>
                    <a:lstStyle/>
                    <a:p>
                      <a:pPr algn="ctr"/>
                      <a:r>
                        <a:rPr lang="en-CA" sz="14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Models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4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Accuracy</a:t>
                      </a:r>
                    </a:p>
                  </a:txBody>
                  <a:tcPr>
                    <a:lnL w="12700" cap="flat" cmpd="sng" algn="ctr">
                      <a:noFill/>
                      <a:prstDash val="solid"/>
                      <a:round/>
                      <a:headEnd type="none" w="med" len="med"/>
                      <a:tailEnd type="none" w="med" len="med"/>
                    </a:lnL>
                  </a:tcPr>
                </a:tc>
                <a:extLst>
                  <a:ext uri="{0D108BD9-81ED-4DB2-BD59-A6C34878D82A}">
                    <a16:rowId xmlns:a16="http://schemas.microsoft.com/office/drawing/2014/main" val="2348695603"/>
                  </a:ext>
                </a:extLst>
              </a:tr>
            </a:tbl>
          </a:graphicData>
        </a:graphic>
      </p:graphicFrame>
      <p:sp>
        <p:nvSpPr>
          <p:cNvPr id="15" name="TextBox 14">
            <a:extLst>
              <a:ext uri="{FF2B5EF4-FFF2-40B4-BE49-F238E27FC236}">
                <a16:creationId xmlns:a16="http://schemas.microsoft.com/office/drawing/2014/main" id="{A98144FA-8D98-C2FD-25E8-694D16F76CA9}"/>
              </a:ext>
            </a:extLst>
          </p:cNvPr>
          <p:cNvSpPr txBox="1"/>
          <p:nvPr/>
        </p:nvSpPr>
        <p:spPr>
          <a:xfrm>
            <a:off x="370935" y="639593"/>
            <a:ext cx="11611155" cy="1748812"/>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Train-Test split is done with ratio 70-30. </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Test dataset is evaluated on individual models, ensemble model of ML models, ensemble model of DL models, ensemble model of all the 6 models combined. </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For the ML models, LPB features are extracted and tested with the trained ML models.</a:t>
            </a:r>
          </a:p>
        </p:txBody>
      </p:sp>
      <p:sp>
        <p:nvSpPr>
          <p:cNvPr id="16" name="Rectangle 15">
            <a:extLst>
              <a:ext uri="{FF2B5EF4-FFF2-40B4-BE49-F238E27FC236}">
                <a16:creationId xmlns:a16="http://schemas.microsoft.com/office/drawing/2014/main" id="{06CE2733-5B30-1A52-1206-84FD44E4A5A5}"/>
              </a:ext>
            </a:extLst>
          </p:cNvPr>
          <p:cNvSpPr/>
          <p:nvPr/>
        </p:nvSpPr>
        <p:spPr>
          <a:xfrm>
            <a:off x="1268083" y="2700068"/>
            <a:ext cx="9885872" cy="3781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Connector 17">
            <a:extLst>
              <a:ext uri="{FF2B5EF4-FFF2-40B4-BE49-F238E27FC236}">
                <a16:creationId xmlns:a16="http://schemas.microsoft.com/office/drawing/2014/main" id="{D2C2B946-4037-BD95-27DA-4CA2351EF60D}"/>
              </a:ext>
            </a:extLst>
          </p:cNvPr>
          <p:cNvCxnSpPr/>
          <p:nvPr/>
        </p:nvCxnSpPr>
        <p:spPr>
          <a:xfrm>
            <a:off x="1268083" y="3079630"/>
            <a:ext cx="9885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BE1A7F-4774-2EDD-F47A-E6B7B7B980A8}"/>
              </a:ext>
            </a:extLst>
          </p:cNvPr>
          <p:cNvCxnSpPr>
            <a:endCxn id="16" idx="2"/>
          </p:cNvCxnSpPr>
          <p:nvPr/>
        </p:nvCxnSpPr>
        <p:spPr>
          <a:xfrm>
            <a:off x="6202392" y="2700068"/>
            <a:ext cx="7295" cy="378188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05535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CBD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703958-6FD4-D81A-7626-F4B7DB64157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92F624C9-08C6-2127-61E8-22A591648A83}"/>
              </a:ext>
            </a:extLst>
          </p:cNvPr>
          <p:cNvSpPr txBox="1"/>
          <p:nvPr/>
        </p:nvSpPr>
        <p:spPr>
          <a:xfrm>
            <a:off x="741872" y="203522"/>
            <a:ext cx="2808782"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Confusion Matrix Plots</a:t>
            </a:r>
          </a:p>
        </p:txBody>
      </p:sp>
      <p:pic>
        <p:nvPicPr>
          <p:cNvPr id="2050" name="Picture 2">
            <a:extLst>
              <a:ext uri="{FF2B5EF4-FFF2-40B4-BE49-F238E27FC236}">
                <a16:creationId xmlns:a16="http://schemas.microsoft.com/office/drawing/2014/main" id="{D3A34DD2-89C7-B225-2668-173920BE4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81" y="1423356"/>
            <a:ext cx="6047719" cy="53286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BCB98C-A76E-9196-F003-3082C931911C}"/>
              </a:ext>
            </a:extLst>
          </p:cNvPr>
          <p:cNvSpPr txBox="1"/>
          <p:nvPr/>
        </p:nvSpPr>
        <p:spPr>
          <a:xfrm>
            <a:off x="192379" y="894683"/>
            <a:ext cx="4481107" cy="456151"/>
          </a:xfrm>
          <a:prstGeom prst="rect">
            <a:avLst/>
          </a:prstGeom>
          <a:noFill/>
        </p:spPr>
        <p:txBody>
          <a:bodyPr wrap="square" rtlCol="0">
            <a:spAutoFit/>
          </a:bodyPr>
          <a:lstStyle/>
          <a:p>
            <a:pPr algn="ctr">
              <a:lnSpc>
                <a:spcPct val="200000"/>
              </a:lnSpc>
            </a:pPr>
            <a:r>
              <a:rPr lang="en-CA" sz="1400" dirty="0">
                <a:solidFill>
                  <a:schemeClr val="bg1"/>
                </a:solidFill>
                <a:latin typeface="Segoe UI Semibold" panose="020B0702040204020203" pitchFamily="34" charset="0"/>
                <a:cs typeface="Segoe UI Semibold" panose="020B0702040204020203" pitchFamily="34" charset="0"/>
              </a:rPr>
              <a:t>Confusion Matrix Plot of Ensemble ML models</a:t>
            </a:r>
          </a:p>
        </p:txBody>
      </p:sp>
      <p:pic>
        <p:nvPicPr>
          <p:cNvPr id="2052" name="Picture 4">
            <a:extLst>
              <a:ext uri="{FF2B5EF4-FFF2-40B4-BE49-F238E27FC236}">
                <a16:creationId xmlns:a16="http://schemas.microsoft.com/office/drawing/2014/main" id="{519D7A5B-B83F-05FD-4086-F30C1AD4D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3356"/>
            <a:ext cx="6047719" cy="53286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688E50-2565-85D8-FCEF-9B8FEB817E0D}"/>
              </a:ext>
            </a:extLst>
          </p:cNvPr>
          <p:cNvSpPr txBox="1"/>
          <p:nvPr/>
        </p:nvSpPr>
        <p:spPr>
          <a:xfrm>
            <a:off x="6667941" y="894682"/>
            <a:ext cx="4481107" cy="456151"/>
          </a:xfrm>
          <a:prstGeom prst="rect">
            <a:avLst/>
          </a:prstGeom>
          <a:noFill/>
        </p:spPr>
        <p:txBody>
          <a:bodyPr wrap="square" rtlCol="0">
            <a:spAutoFit/>
          </a:bodyPr>
          <a:lstStyle/>
          <a:p>
            <a:pPr algn="ctr">
              <a:lnSpc>
                <a:spcPct val="200000"/>
              </a:lnSpc>
            </a:pPr>
            <a:r>
              <a:rPr lang="en-CA" sz="1400" dirty="0">
                <a:solidFill>
                  <a:schemeClr val="bg1"/>
                </a:solidFill>
                <a:latin typeface="Segoe UI Semibold" panose="020B0702040204020203" pitchFamily="34" charset="0"/>
                <a:cs typeface="Segoe UI Semibold" panose="020B0702040204020203" pitchFamily="34" charset="0"/>
              </a:rPr>
              <a:t>Confusion Matrix Plot of Ensemble DL models</a:t>
            </a:r>
          </a:p>
        </p:txBody>
      </p:sp>
    </p:spTree>
    <p:extLst>
      <p:ext uri="{BB962C8B-B14F-4D97-AF65-F5344CB8AC3E}">
        <p14:creationId xmlns:p14="http://schemas.microsoft.com/office/powerpoint/2010/main" val="269644040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1B1B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703958-6FD4-D81A-7626-F4B7DB64157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92F624C9-08C6-2127-61E8-22A591648A83}"/>
              </a:ext>
            </a:extLst>
          </p:cNvPr>
          <p:cNvSpPr txBox="1"/>
          <p:nvPr/>
        </p:nvSpPr>
        <p:spPr>
          <a:xfrm>
            <a:off x="741872" y="203522"/>
            <a:ext cx="2808782"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Confusion Matrix Plots</a:t>
            </a:r>
          </a:p>
        </p:txBody>
      </p:sp>
      <p:sp>
        <p:nvSpPr>
          <p:cNvPr id="6" name="TextBox 5">
            <a:extLst>
              <a:ext uri="{FF2B5EF4-FFF2-40B4-BE49-F238E27FC236}">
                <a16:creationId xmlns:a16="http://schemas.microsoft.com/office/drawing/2014/main" id="{84BCB98C-A76E-9196-F003-3082C931911C}"/>
              </a:ext>
            </a:extLst>
          </p:cNvPr>
          <p:cNvSpPr txBox="1"/>
          <p:nvPr/>
        </p:nvSpPr>
        <p:spPr>
          <a:xfrm>
            <a:off x="133904" y="3054985"/>
            <a:ext cx="4481107" cy="456151"/>
          </a:xfrm>
          <a:prstGeom prst="rect">
            <a:avLst/>
          </a:prstGeom>
          <a:noFill/>
        </p:spPr>
        <p:txBody>
          <a:bodyPr wrap="square" rtlCol="0">
            <a:spAutoFit/>
          </a:bodyPr>
          <a:lstStyle/>
          <a:p>
            <a:pPr algn="ctr">
              <a:lnSpc>
                <a:spcPct val="200000"/>
              </a:lnSpc>
            </a:pPr>
            <a:r>
              <a:rPr lang="en-CA" sz="1400" dirty="0">
                <a:solidFill>
                  <a:schemeClr val="bg1"/>
                </a:solidFill>
                <a:latin typeface="Segoe UI Semibold" panose="020B0702040204020203" pitchFamily="34" charset="0"/>
                <a:cs typeface="Segoe UI Semibold" panose="020B0702040204020203" pitchFamily="34" charset="0"/>
              </a:rPr>
              <a:t>Confusion Matrix Plot of Ensemble of all models</a:t>
            </a:r>
          </a:p>
        </p:txBody>
      </p:sp>
      <p:pic>
        <p:nvPicPr>
          <p:cNvPr id="3074" name="Picture 2">
            <a:extLst>
              <a:ext uri="{FF2B5EF4-FFF2-40B4-BE49-F238E27FC236}">
                <a16:creationId xmlns:a16="http://schemas.microsoft.com/office/drawing/2014/main" id="{B70F44A8-3FF3-B42E-822D-B9C6BEC74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118" y="203522"/>
            <a:ext cx="7507978" cy="661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63990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AECE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703958-6FD4-D81A-7626-F4B7DB64157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92F624C9-08C6-2127-61E8-22A591648A83}"/>
              </a:ext>
            </a:extLst>
          </p:cNvPr>
          <p:cNvSpPr txBox="1"/>
          <p:nvPr/>
        </p:nvSpPr>
        <p:spPr>
          <a:xfrm>
            <a:off x="741872" y="203522"/>
            <a:ext cx="2566728"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Test Results Analysis</a:t>
            </a:r>
          </a:p>
        </p:txBody>
      </p:sp>
      <p:sp>
        <p:nvSpPr>
          <p:cNvPr id="2" name="TextBox 1">
            <a:extLst>
              <a:ext uri="{FF2B5EF4-FFF2-40B4-BE49-F238E27FC236}">
                <a16:creationId xmlns:a16="http://schemas.microsoft.com/office/drawing/2014/main" id="{BF7E010E-DE13-6846-EB00-012B08526F87}"/>
              </a:ext>
            </a:extLst>
          </p:cNvPr>
          <p:cNvSpPr txBox="1"/>
          <p:nvPr/>
        </p:nvSpPr>
        <p:spPr>
          <a:xfrm>
            <a:off x="741872" y="1259457"/>
            <a:ext cx="9834113" cy="131792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CA" sz="1400" dirty="0">
                <a:solidFill>
                  <a:srgbClr val="C00000"/>
                </a:solidFill>
                <a:latin typeface="Segoe UI Semibold" panose="020B0702040204020203" pitchFamily="34" charset="0"/>
                <a:cs typeface="Segoe UI Semibold" panose="020B0702040204020203" pitchFamily="34" charset="0"/>
              </a:rPr>
              <a:t>The accuracy results are not as expected. </a:t>
            </a:r>
          </a:p>
          <a:p>
            <a:pPr marL="285750" indent="-285750" algn="just">
              <a:lnSpc>
                <a:spcPct val="200000"/>
              </a:lnSpc>
              <a:buFont typeface="Wingdings" panose="05000000000000000000" pitchFamily="2" charset="2"/>
              <a:buChar char="§"/>
            </a:pPr>
            <a:r>
              <a:rPr lang="en-CA" sz="1400" dirty="0">
                <a:solidFill>
                  <a:srgbClr val="C00000"/>
                </a:solidFill>
                <a:latin typeface="Segoe UI Semibold" panose="020B0702040204020203" pitchFamily="34" charset="0"/>
                <a:cs typeface="Segoe UI Semibold" panose="020B0702040204020203" pitchFamily="34" charset="0"/>
              </a:rPr>
              <a:t>The results are pretty low. There is no improvement even if the training epochs are increased. </a:t>
            </a:r>
          </a:p>
          <a:p>
            <a:pPr marL="285750" indent="-285750" algn="just">
              <a:lnSpc>
                <a:spcPct val="200000"/>
              </a:lnSpc>
              <a:buFont typeface="Wingdings" panose="05000000000000000000" pitchFamily="2" charset="2"/>
              <a:buChar char="§"/>
            </a:pPr>
            <a:r>
              <a:rPr lang="en-CA" sz="1400" dirty="0">
                <a:solidFill>
                  <a:srgbClr val="C00000"/>
                </a:solidFill>
                <a:latin typeface="Segoe UI Semibold" panose="020B0702040204020203" pitchFamily="34" charset="0"/>
                <a:cs typeface="Segoe UI Semibold" panose="020B0702040204020203" pitchFamily="34" charset="0"/>
              </a:rPr>
              <a:t>A slight improvement is seen in the deep learning models and ensembled model of all deep learning models. </a:t>
            </a:r>
          </a:p>
        </p:txBody>
      </p:sp>
      <p:sp>
        <p:nvSpPr>
          <p:cNvPr id="6" name="TextBox 5">
            <a:extLst>
              <a:ext uri="{FF2B5EF4-FFF2-40B4-BE49-F238E27FC236}">
                <a16:creationId xmlns:a16="http://schemas.microsoft.com/office/drawing/2014/main" id="{8D6504E0-6F17-B47F-56EB-8EF007B596EC}"/>
              </a:ext>
            </a:extLst>
          </p:cNvPr>
          <p:cNvSpPr txBox="1"/>
          <p:nvPr/>
        </p:nvSpPr>
        <p:spPr>
          <a:xfrm>
            <a:off x="741872" y="2855188"/>
            <a:ext cx="11300603" cy="2610586"/>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The given dataset has a wide range of patterns and variations within the same class. Hence, it is difficult to find a few common patterns to classify them into a single category. This is the major issue with the dataset which resulted in low accuracies.</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The image dataset is imbalanced. The given images were much higher for a single class and much lesser for another class. </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The dataset shapes/size/resolution were not consistent. Some were having much bigger data (bigger size) compared to others. Hence, the available information is not uniform and the image set with highest available information will be biased. </a:t>
            </a:r>
          </a:p>
          <a:p>
            <a:pPr marL="285750" indent="-285750" algn="just">
              <a:lnSpc>
                <a:spcPct val="200000"/>
              </a:lnSpc>
              <a:buFont typeface="Wingdings" panose="05000000000000000000" pitchFamily="2" charset="2"/>
              <a:buChar char="§"/>
            </a:pPr>
            <a:endParaRPr lang="en-CA" sz="14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986151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2DDA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7B9A30-C0AC-8822-BD13-ABC1755C5BC8}"/>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73C4BD73-E74D-3F1B-A770-EA7E68146E64}"/>
              </a:ext>
            </a:extLst>
          </p:cNvPr>
          <p:cNvSpPr txBox="1"/>
          <p:nvPr/>
        </p:nvSpPr>
        <p:spPr>
          <a:xfrm>
            <a:off x="741872" y="203522"/>
            <a:ext cx="2305439"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Organizing Project</a:t>
            </a:r>
          </a:p>
        </p:txBody>
      </p:sp>
      <p:sp>
        <p:nvSpPr>
          <p:cNvPr id="6" name="TextBox 5">
            <a:extLst>
              <a:ext uri="{FF2B5EF4-FFF2-40B4-BE49-F238E27FC236}">
                <a16:creationId xmlns:a16="http://schemas.microsoft.com/office/drawing/2014/main" id="{A42B6EDF-8A91-8937-C430-24E1A9B227A9}"/>
              </a:ext>
            </a:extLst>
          </p:cNvPr>
          <p:cNvSpPr txBox="1"/>
          <p:nvPr/>
        </p:nvSpPr>
        <p:spPr>
          <a:xfrm>
            <a:off x="1384147" y="862641"/>
            <a:ext cx="10520305" cy="307777"/>
          </a:xfrm>
          <a:prstGeom prst="rect">
            <a:avLst/>
          </a:prstGeom>
          <a:noFill/>
        </p:spPr>
        <p:txBody>
          <a:bodyPr wrap="square" rtlCol="0">
            <a:spAutoFit/>
          </a:bodyPr>
          <a:lstStyle/>
          <a:p>
            <a:pPr algn="just"/>
            <a:r>
              <a:rPr lang="en-CA" sz="1400" dirty="0">
                <a:solidFill>
                  <a:schemeClr val="bg1"/>
                </a:solidFill>
                <a:latin typeface="Segoe UI Semibold" panose="020B0702040204020203" pitchFamily="34" charset="0"/>
                <a:cs typeface="Segoe UI Semibold" panose="020B0702040204020203" pitchFamily="34" charset="0"/>
              </a:rPr>
              <a:t>Whole project is uploaded to </a:t>
            </a:r>
            <a:r>
              <a:rPr lang="en-CA" sz="1400" dirty="0" err="1">
                <a:solidFill>
                  <a:schemeClr val="bg1"/>
                </a:solidFill>
                <a:latin typeface="Segoe UI Semibold" panose="020B0702040204020203" pitchFamily="34" charset="0"/>
                <a:cs typeface="Segoe UI Semibold" panose="020B0702040204020203" pitchFamily="34" charset="0"/>
              </a:rPr>
              <a:t>Github</a:t>
            </a:r>
            <a:r>
              <a:rPr lang="en-CA" sz="1400" dirty="0">
                <a:solidFill>
                  <a:schemeClr val="bg1"/>
                </a:solidFill>
                <a:latin typeface="Segoe UI Semibold" panose="020B0702040204020203" pitchFamily="34" charset="0"/>
                <a:cs typeface="Segoe UI Semibold" panose="020B0702040204020203" pitchFamily="34" charset="0"/>
              </a:rPr>
              <a:t>: </a:t>
            </a:r>
            <a:r>
              <a:rPr lang="en-CA" sz="1400" u="sng" dirty="0">
                <a:solidFill>
                  <a:schemeClr val="accent1"/>
                </a:solidFill>
                <a:latin typeface="Segoe UI Black" panose="020B0A02040204020203" pitchFamily="34" charset="0"/>
                <a:ea typeface="Segoe UI Black" panose="020B0A02040204020203" pitchFamily="34" charset="0"/>
                <a:cs typeface="Segoe UI Semibold" panose="020B0702040204020203" pitchFamily="34" charset="0"/>
                <a:hlinkClick r:id="rId2"/>
              </a:rPr>
              <a:t>https://github.com/Jayshil-Patel/ELG_5271_Project.git</a:t>
            </a:r>
            <a:endParaRPr lang="en-CA" sz="1400" u="sng" dirty="0">
              <a:solidFill>
                <a:schemeClr val="accent1"/>
              </a:soli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3088BF38-4DED-EFF1-D410-553E17747A02}"/>
              </a:ext>
            </a:extLst>
          </p:cNvPr>
          <p:cNvSpPr txBox="1"/>
          <p:nvPr/>
        </p:nvSpPr>
        <p:spPr>
          <a:xfrm>
            <a:off x="485489" y="1460205"/>
            <a:ext cx="10168131" cy="887038"/>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The packages required to run the codes are stored in requirements.txt</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README.md file contains all details about the codes, and even brief explanations about important functions</a:t>
            </a:r>
          </a:p>
        </p:txBody>
      </p:sp>
      <p:pic>
        <p:nvPicPr>
          <p:cNvPr id="8" name="Picture 7">
            <a:extLst>
              <a:ext uri="{FF2B5EF4-FFF2-40B4-BE49-F238E27FC236}">
                <a16:creationId xmlns:a16="http://schemas.microsoft.com/office/drawing/2014/main" id="{B828EB78-5DCC-CA53-FE98-FFE1D991C815}"/>
              </a:ext>
            </a:extLst>
          </p:cNvPr>
          <p:cNvPicPr>
            <a:picLocks noChangeAspect="1"/>
          </p:cNvPicPr>
          <p:nvPr/>
        </p:nvPicPr>
        <p:blipFill>
          <a:blip r:embed="rId3"/>
          <a:stretch>
            <a:fillRect/>
          </a:stretch>
        </p:blipFill>
        <p:spPr>
          <a:xfrm>
            <a:off x="0" y="2637030"/>
            <a:ext cx="6349405" cy="4220969"/>
          </a:xfrm>
          <a:prstGeom prst="rect">
            <a:avLst/>
          </a:prstGeom>
        </p:spPr>
      </p:pic>
      <p:pic>
        <p:nvPicPr>
          <p:cNvPr id="9" name="Picture 8">
            <a:extLst>
              <a:ext uri="{FF2B5EF4-FFF2-40B4-BE49-F238E27FC236}">
                <a16:creationId xmlns:a16="http://schemas.microsoft.com/office/drawing/2014/main" id="{529B4D39-E84E-496A-1281-7CA0E937C48E}"/>
              </a:ext>
            </a:extLst>
          </p:cNvPr>
          <p:cNvPicPr>
            <a:picLocks noChangeAspect="1"/>
          </p:cNvPicPr>
          <p:nvPr/>
        </p:nvPicPr>
        <p:blipFill>
          <a:blip r:embed="rId4"/>
          <a:stretch>
            <a:fillRect/>
          </a:stretch>
        </p:blipFill>
        <p:spPr>
          <a:xfrm>
            <a:off x="7878741" y="2637030"/>
            <a:ext cx="4313259" cy="4220970"/>
          </a:xfrm>
          <a:prstGeom prst="rect">
            <a:avLst/>
          </a:prstGeom>
        </p:spPr>
      </p:pic>
    </p:spTree>
    <p:extLst>
      <p:ext uri="{BB962C8B-B14F-4D97-AF65-F5344CB8AC3E}">
        <p14:creationId xmlns:p14="http://schemas.microsoft.com/office/powerpoint/2010/main" val="392843263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ilhouette of a hacker in a hood with binary code on a luminous dark blue  background, hacking of a computer system, theft of data Stock Vector |  Adobe Stock">
            <a:extLst>
              <a:ext uri="{FF2B5EF4-FFF2-40B4-BE49-F238E27FC236}">
                <a16:creationId xmlns:a16="http://schemas.microsoft.com/office/drawing/2014/main" id="{303F47D7-8095-190A-9817-42D759AF0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183" y="1779466"/>
            <a:ext cx="2350160" cy="2350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C2F939F-8542-4EF0-ADC5-0CF8C7159B7C}"/>
              </a:ext>
            </a:extLst>
          </p:cNvPr>
          <p:cNvSpPr txBox="1"/>
          <p:nvPr/>
        </p:nvSpPr>
        <p:spPr>
          <a:xfrm>
            <a:off x="4666137" y="345057"/>
            <a:ext cx="2380781" cy="461665"/>
          </a:xfrm>
          <a:prstGeom prst="rect">
            <a:avLst/>
          </a:prstGeom>
          <a:noFill/>
        </p:spPr>
        <p:txBody>
          <a:bodyPr wrap="none" rtlCol="0">
            <a:spAutoFit/>
          </a:bodyPr>
          <a:lstStyle/>
          <a:p>
            <a:pPr algn="ctr"/>
            <a:r>
              <a:rPr lang="en-CA" sz="2400" dirty="0">
                <a:latin typeface="Segoe UI Black" panose="020B0A02040204020203" pitchFamily="34" charset="0"/>
                <a:ea typeface="Segoe UI Black" panose="020B0A02040204020203" pitchFamily="34" charset="0"/>
              </a:rPr>
              <a:t>Thank You&lt;/&gt;</a:t>
            </a:r>
          </a:p>
        </p:txBody>
      </p:sp>
      <p:sp>
        <p:nvSpPr>
          <p:cNvPr id="7" name="TextBox 6">
            <a:extLst>
              <a:ext uri="{FF2B5EF4-FFF2-40B4-BE49-F238E27FC236}">
                <a16:creationId xmlns:a16="http://schemas.microsoft.com/office/drawing/2014/main" id="{4A360C77-E7A8-01C0-AB10-1A82F74492E2}"/>
              </a:ext>
            </a:extLst>
          </p:cNvPr>
          <p:cNvSpPr txBox="1"/>
          <p:nvPr/>
        </p:nvSpPr>
        <p:spPr>
          <a:xfrm>
            <a:off x="4040966" y="1093039"/>
            <a:ext cx="3631122" cy="400110"/>
          </a:xfrm>
          <a:prstGeom prst="rect">
            <a:avLst/>
          </a:prstGeom>
          <a:noFill/>
        </p:spPr>
        <p:txBody>
          <a:bodyPr wrap="none" rtlCol="0">
            <a:spAutoFit/>
          </a:bodyPr>
          <a:lstStyle/>
          <a:p>
            <a:pPr algn="ctr"/>
            <a:r>
              <a:rPr lang="en-CA" sz="2000" dirty="0">
                <a:latin typeface="Segoe UI Black" panose="020B0A02040204020203" pitchFamily="34" charset="0"/>
                <a:ea typeface="Segoe UI Black" panose="020B0A02040204020203" pitchFamily="34" charset="0"/>
              </a:rPr>
              <a:t>Any Questions &amp; Feedback?</a:t>
            </a:r>
          </a:p>
        </p:txBody>
      </p:sp>
      <p:sp>
        <p:nvSpPr>
          <p:cNvPr id="8" name="TextBox 7">
            <a:extLst>
              <a:ext uri="{FF2B5EF4-FFF2-40B4-BE49-F238E27FC236}">
                <a16:creationId xmlns:a16="http://schemas.microsoft.com/office/drawing/2014/main" id="{90579E79-814F-3D31-D3B0-8BD46E0A7179}"/>
              </a:ext>
            </a:extLst>
          </p:cNvPr>
          <p:cNvSpPr txBox="1"/>
          <p:nvPr/>
        </p:nvSpPr>
        <p:spPr>
          <a:xfrm>
            <a:off x="5111270" y="4015833"/>
            <a:ext cx="1317990" cy="400110"/>
          </a:xfrm>
          <a:prstGeom prst="rect">
            <a:avLst/>
          </a:prstGeom>
          <a:noFill/>
        </p:spPr>
        <p:txBody>
          <a:bodyPr wrap="none" rtlCol="0">
            <a:spAutoFit/>
          </a:bodyPr>
          <a:lstStyle/>
          <a:p>
            <a:pPr algn="ctr"/>
            <a:r>
              <a:rPr lang="en-CA" sz="2000" dirty="0">
                <a:latin typeface="Segoe UI Black" panose="020B0A02040204020203" pitchFamily="34" charset="0"/>
                <a:ea typeface="Segoe UI Black" panose="020B0A02040204020203" pitchFamily="34" charset="0"/>
              </a:rPr>
              <a:t>Group 12</a:t>
            </a:r>
          </a:p>
        </p:txBody>
      </p:sp>
      <p:pic>
        <p:nvPicPr>
          <p:cNvPr id="4118" name="Picture 22" descr="Style guide by Github | Github logo, Coding logo, Subscribe logo png">
            <a:extLst>
              <a:ext uri="{FF2B5EF4-FFF2-40B4-BE49-F238E27FC236}">
                <a16:creationId xmlns:a16="http://schemas.microsoft.com/office/drawing/2014/main" id="{0F317F37-2922-0B06-48DE-F7448FC16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920" y="5552508"/>
            <a:ext cx="1305492" cy="13054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hlinkClick r:id="rId4"/>
            <a:extLst>
              <a:ext uri="{FF2B5EF4-FFF2-40B4-BE49-F238E27FC236}">
                <a16:creationId xmlns:a16="http://schemas.microsoft.com/office/drawing/2014/main" id="{79ED7043-75C0-5ECB-733C-0A60AF62CF0A}"/>
              </a:ext>
            </a:extLst>
          </p:cNvPr>
          <p:cNvSpPr txBox="1"/>
          <p:nvPr/>
        </p:nvSpPr>
        <p:spPr>
          <a:xfrm>
            <a:off x="3295715" y="6020588"/>
            <a:ext cx="6094562" cy="369332"/>
          </a:xfrm>
          <a:prstGeom prst="rect">
            <a:avLst/>
          </a:prstGeom>
          <a:noFill/>
        </p:spPr>
        <p:txBody>
          <a:bodyPr wrap="square">
            <a:spAutoFit/>
          </a:bodyPr>
          <a:lstStyle/>
          <a:p>
            <a:pPr algn="just"/>
            <a:r>
              <a:rPr lang="en-CA" u="sng" dirty="0">
                <a:latin typeface="Segoe UI Semibold" panose="020B0702040204020203" pitchFamily="34" charset="0"/>
                <a:cs typeface="Segoe UI Semibold" panose="020B0702040204020203" pitchFamily="34" charset="0"/>
              </a:rPr>
              <a:t>https://github.com/Jayshil-Patel/ELG_5271_Project.git</a:t>
            </a:r>
          </a:p>
        </p:txBody>
      </p:sp>
      <p:sp>
        <p:nvSpPr>
          <p:cNvPr id="11" name="TextBox 10">
            <a:extLst>
              <a:ext uri="{FF2B5EF4-FFF2-40B4-BE49-F238E27FC236}">
                <a16:creationId xmlns:a16="http://schemas.microsoft.com/office/drawing/2014/main" id="{6415AF2F-1D2F-9668-FDAA-6065A97FA8CF}"/>
              </a:ext>
            </a:extLst>
          </p:cNvPr>
          <p:cNvSpPr txBox="1"/>
          <p:nvPr/>
        </p:nvSpPr>
        <p:spPr>
          <a:xfrm>
            <a:off x="4691990" y="4390480"/>
            <a:ext cx="771365" cy="1344855"/>
          </a:xfrm>
          <a:prstGeom prst="rect">
            <a:avLst/>
          </a:prstGeom>
          <a:noFill/>
        </p:spPr>
        <p:txBody>
          <a:bodyPr wrap="none" rtlCol="0">
            <a:spAutoFit/>
          </a:bodyPr>
          <a:lstStyle/>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Ashish</a:t>
            </a:r>
          </a:p>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Hamed</a:t>
            </a:r>
          </a:p>
          <a:p>
            <a:pPr algn="ctr">
              <a:lnSpc>
                <a:spcPct val="150000"/>
              </a:lnSpc>
            </a:pPr>
            <a:r>
              <a:rPr lang="en-CA" sz="1400" dirty="0" err="1">
                <a:latin typeface="Segoe UI Semibold" panose="020B0702040204020203" pitchFamily="34" charset="0"/>
                <a:ea typeface="Segoe UI Black" panose="020B0A02040204020203" pitchFamily="34" charset="0"/>
                <a:cs typeface="Segoe UI Semibold" panose="020B0702040204020203" pitchFamily="34" charset="0"/>
              </a:rPr>
              <a:t>Jayshill</a:t>
            </a:r>
            <a:endParaRPr lang="en-CA" sz="1400" dirty="0">
              <a:latin typeface="Segoe UI Semibold" panose="020B0702040204020203" pitchFamily="34" charset="0"/>
              <a:ea typeface="Segoe UI Black" panose="020B0A02040204020203" pitchFamily="34" charset="0"/>
              <a:cs typeface="Segoe UI Semibold" panose="020B0702040204020203" pitchFamily="34" charset="0"/>
            </a:endParaRPr>
          </a:p>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Vinay</a:t>
            </a:r>
          </a:p>
        </p:txBody>
      </p:sp>
      <p:sp>
        <p:nvSpPr>
          <p:cNvPr id="12" name="TextBox 11">
            <a:extLst>
              <a:ext uri="{FF2B5EF4-FFF2-40B4-BE49-F238E27FC236}">
                <a16:creationId xmlns:a16="http://schemas.microsoft.com/office/drawing/2014/main" id="{BA97ADC5-E61D-CD07-DCF2-871C96E579D8}"/>
              </a:ext>
            </a:extLst>
          </p:cNvPr>
          <p:cNvSpPr txBox="1"/>
          <p:nvPr/>
        </p:nvSpPr>
        <p:spPr>
          <a:xfrm>
            <a:off x="5979438" y="4387987"/>
            <a:ext cx="1098378" cy="1344855"/>
          </a:xfrm>
          <a:prstGeom prst="rect">
            <a:avLst/>
          </a:prstGeom>
          <a:noFill/>
        </p:spPr>
        <p:txBody>
          <a:bodyPr wrap="none" rtlCol="0">
            <a:spAutoFit/>
          </a:bodyPr>
          <a:lstStyle/>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300223572</a:t>
            </a:r>
          </a:p>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101282395</a:t>
            </a:r>
          </a:p>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300312550</a:t>
            </a:r>
          </a:p>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300244442</a:t>
            </a:r>
          </a:p>
        </p:txBody>
      </p:sp>
    </p:spTree>
    <p:extLst>
      <p:ext uri="{BB962C8B-B14F-4D97-AF65-F5344CB8AC3E}">
        <p14:creationId xmlns:p14="http://schemas.microsoft.com/office/powerpoint/2010/main" val="200688497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Watch Worldwide Cyberattacks — Live! | Arrière plan, Coeur de loup">
            <a:extLst>
              <a:ext uri="{FF2B5EF4-FFF2-40B4-BE49-F238E27FC236}">
                <a16:creationId xmlns:a16="http://schemas.microsoft.com/office/drawing/2014/main" id="{0AFE8340-752D-635A-8DD2-EA4B00326703}"/>
              </a:ext>
            </a:extLst>
          </p:cNvPr>
          <p:cNvPicPr>
            <a:picLocks noChangeAspect="1" noChangeArrowheads="1"/>
          </p:cNvPicPr>
          <p:nvPr/>
        </p:nvPicPr>
        <p:blipFill>
          <a:blip r:embed="rId2">
            <a:clrChange>
              <a:clrFrom>
                <a:srgbClr val="040A06"/>
              </a:clrFrom>
              <a:clrTo>
                <a:srgbClr val="040A06">
                  <a:alpha val="0"/>
                </a:srgbClr>
              </a:clrTo>
            </a:clrChange>
            <a:extLst>
              <a:ext uri="{28A0092B-C50C-407E-A947-70E740481C1C}">
                <a14:useLocalDpi xmlns:a14="http://schemas.microsoft.com/office/drawing/2010/main" val="0"/>
              </a:ext>
            </a:extLst>
          </a:blip>
          <a:srcRect/>
          <a:stretch>
            <a:fillRect/>
          </a:stretch>
        </p:blipFill>
        <p:spPr bwMode="auto">
          <a:xfrm>
            <a:off x="8127256" y="214582"/>
            <a:ext cx="3624797" cy="22957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3D8D792-1D27-8572-93E2-03D241409D33}"/>
              </a:ext>
            </a:extLst>
          </p:cNvPr>
          <p:cNvSpPr txBox="1"/>
          <p:nvPr/>
        </p:nvSpPr>
        <p:spPr>
          <a:xfrm>
            <a:off x="741872" y="203522"/>
            <a:ext cx="2752677" cy="369332"/>
          </a:xfrm>
          <a:prstGeom prst="rect">
            <a:avLst/>
          </a:prstGeom>
          <a:noFill/>
        </p:spPr>
        <p:txBody>
          <a:bodyPr wrap="none" rtlCol="0">
            <a:spAutoFit/>
          </a:bodyPr>
          <a:lstStyle/>
          <a:p>
            <a:r>
              <a:rPr lang="en-CA" dirty="0">
                <a:latin typeface="Segoe UI Black" panose="020B0A02040204020203" pitchFamily="34" charset="0"/>
                <a:ea typeface="Segoe UI Black" panose="020B0A02040204020203" pitchFamily="34" charset="0"/>
              </a:rPr>
              <a:t>Problem Identification</a:t>
            </a:r>
          </a:p>
        </p:txBody>
      </p:sp>
      <p:pic>
        <p:nvPicPr>
          <p:cNvPr id="1028" name="Picture 4" descr="Computer Virus GIFs | Tenor">
            <a:extLst>
              <a:ext uri="{FF2B5EF4-FFF2-40B4-BE49-F238E27FC236}">
                <a16:creationId xmlns:a16="http://schemas.microsoft.com/office/drawing/2014/main" id="{3C43F5BD-EAC0-1C87-14B8-28EE860D2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53050"/>
            <a:ext cx="2095500" cy="1504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BAFFDB-6429-9A4D-1F69-748882ECA01D}"/>
              </a:ext>
            </a:extLst>
          </p:cNvPr>
          <p:cNvSpPr txBox="1"/>
          <p:nvPr/>
        </p:nvSpPr>
        <p:spPr>
          <a:xfrm>
            <a:off x="82482" y="1837426"/>
            <a:ext cx="6469812" cy="166802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b="0" i="0" dirty="0">
                <a:effectLst/>
                <a:latin typeface="Segoe UI Semibold" panose="020B0702040204020203" pitchFamily="34" charset="0"/>
                <a:cs typeface="Segoe UI Semibold" panose="020B0702040204020203" pitchFamily="34" charset="0"/>
              </a:rPr>
              <a:t>Malware attack executes unauthorized actions on the victim’s system</a:t>
            </a:r>
          </a:p>
          <a:p>
            <a:pPr marL="285750" indent="-285750" algn="just">
              <a:lnSpc>
                <a:spcPct val="150000"/>
              </a:lnSpc>
              <a:buFont typeface="Arial" panose="020B0604020202020204" pitchFamily="34" charset="0"/>
              <a:buChar char="•"/>
            </a:pPr>
            <a:r>
              <a:rPr lang="en-US" sz="1400" dirty="0">
                <a:latin typeface="Segoe UI Semibold" panose="020B0702040204020203" pitchFamily="34" charset="0"/>
                <a:cs typeface="Segoe UI Semibold" panose="020B0702040204020203" pitchFamily="34" charset="0"/>
              </a:rPr>
              <a:t>Stealing data, credentials, payment information, etc. is a recurring theme in the realm of cybercrime</a:t>
            </a:r>
          </a:p>
          <a:p>
            <a:pPr marL="285750" indent="-285750" algn="just">
              <a:lnSpc>
                <a:spcPct val="150000"/>
              </a:lnSpc>
              <a:buFont typeface="Arial" panose="020B0604020202020204" pitchFamily="34" charset="0"/>
              <a:buChar char="•"/>
            </a:pPr>
            <a:r>
              <a:rPr lang="en-US" sz="1400" dirty="0">
                <a:latin typeface="Segoe UI Semibold" panose="020B0702040204020203" pitchFamily="34" charset="0"/>
                <a:cs typeface="Segoe UI Semibold" panose="020B0702040204020203" pitchFamily="34" charset="0"/>
              </a:rPr>
              <a:t>Some malware is focused on directly extorting money from the target</a:t>
            </a:r>
          </a:p>
          <a:p>
            <a:pPr marL="285750" indent="-285750" algn="just">
              <a:lnSpc>
                <a:spcPct val="150000"/>
              </a:lnSpc>
              <a:buFont typeface="Arial" panose="020B0604020202020204" pitchFamily="34" charset="0"/>
              <a:buChar char="•"/>
            </a:pPr>
            <a:r>
              <a:rPr lang="en-US" sz="1400" dirty="0">
                <a:latin typeface="Segoe UI Semibold" panose="020B0702040204020203" pitchFamily="34" charset="0"/>
                <a:cs typeface="Segoe UI Semibold" panose="020B0702040204020203" pitchFamily="34" charset="0"/>
              </a:rPr>
              <a:t>One of the famous malware attack is “</a:t>
            </a:r>
            <a:r>
              <a:rPr lang="en-US" sz="1400" dirty="0" err="1">
                <a:latin typeface="Segoe UI Semibold" panose="020B0702040204020203" pitchFamily="34" charset="0"/>
                <a:cs typeface="Segoe UI Semibold" panose="020B0702040204020203" pitchFamily="34" charset="0"/>
              </a:rPr>
              <a:t>WannCry</a:t>
            </a:r>
            <a:r>
              <a:rPr lang="en-US" sz="1400" dirty="0">
                <a:latin typeface="Segoe UI Semibold" panose="020B0702040204020203" pitchFamily="34" charset="0"/>
                <a:cs typeface="Segoe UI Semibold" panose="020B0702040204020203" pitchFamily="34" charset="0"/>
              </a:rPr>
              <a:t> Ransomware”</a:t>
            </a:r>
            <a:endParaRPr lang="en-CA" sz="1400" dirty="0">
              <a:latin typeface="Segoe UI Semibold" panose="020B0702040204020203" pitchFamily="34" charset="0"/>
              <a:cs typeface="Segoe UI Semibold" panose="020B0702040204020203" pitchFamily="34" charset="0"/>
            </a:endParaRPr>
          </a:p>
        </p:txBody>
      </p:sp>
      <p:pic>
        <p:nvPicPr>
          <p:cNvPr id="1030" name="Picture 6" descr="WannaCry ransomware attack - Wikipedia">
            <a:extLst>
              <a:ext uri="{FF2B5EF4-FFF2-40B4-BE49-F238E27FC236}">
                <a16:creationId xmlns:a16="http://schemas.microsoft.com/office/drawing/2014/main" id="{7645C65E-916D-D64D-1AA9-7F555E3517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715" y="2814005"/>
            <a:ext cx="5356285" cy="40439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E9FF6C-7AED-726A-EF53-C89C48DA8679}"/>
              </a:ext>
            </a:extLst>
          </p:cNvPr>
          <p:cNvSpPr txBox="1"/>
          <p:nvPr/>
        </p:nvSpPr>
        <p:spPr>
          <a:xfrm>
            <a:off x="4052453" y="4638275"/>
            <a:ext cx="1574470" cy="646331"/>
          </a:xfrm>
          <a:prstGeom prst="rect">
            <a:avLst/>
          </a:prstGeom>
          <a:noFill/>
        </p:spPr>
        <p:txBody>
          <a:bodyPr wrap="none" rtlCol="0">
            <a:spAutoFit/>
          </a:bodyPr>
          <a:lstStyle/>
          <a:p>
            <a:pPr algn="ctr"/>
            <a:r>
              <a:rPr lang="en-CA" dirty="0">
                <a:solidFill>
                  <a:srgbClr val="FF0000"/>
                </a:solidFill>
                <a:latin typeface="Segoe UI Black" panose="020B0A02040204020203" pitchFamily="34" charset="0"/>
                <a:ea typeface="Segoe UI Black" panose="020B0A02040204020203" pitchFamily="34" charset="0"/>
              </a:rPr>
              <a:t>WannaCry </a:t>
            </a:r>
          </a:p>
          <a:p>
            <a:pPr algn="ctr"/>
            <a:r>
              <a:rPr lang="en-CA" dirty="0" err="1">
                <a:solidFill>
                  <a:srgbClr val="FF0000"/>
                </a:solidFill>
                <a:latin typeface="Segoe UI Black" panose="020B0A02040204020203" pitchFamily="34" charset="0"/>
                <a:ea typeface="Segoe UI Black" panose="020B0A02040204020203" pitchFamily="34" charset="0"/>
              </a:rPr>
              <a:t>Ransonware</a:t>
            </a:r>
            <a:endParaRPr lang="en-CA" dirty="0">
              <a:solidFill>
                <a:srgbClr val="FF0000"/>
              </a:solidFill>
              <a:latin typeface="Segoe UI Black" panose="020B0A02040204020203" pitchFamily="34" charset="0"/>
              <a:ea typeface="Segoe UI Black" panose="020B0A02040204020203" pitchFamily="34" charset="0"/>
            </a:endParaRPr>
          </a:p>
        </p:txBody>
      </p:sp>
      <p:sp>
        <p:nvSpPr>
          <p:cNvPr id="8" name="Arrow: Right 7">
            <a:extLst>
              <a:ext uri="{FF2B5EF4-FFF2-40B4-BE49-F238E27FC236}">
                <a16:creationId xmlns:a16="http://schemas.microsoft.com/office/drawing/2014/main" id="{28728008-748B-4EDC-6C73-1707952F2FFB}"/>
              </a:ext>
            </a:extLst>
          </p:cNvPr>
          <p:cNvSpPr/>
          <p:nvPr/>
        </p:nvSpPr>
        <p:spPr>
          <a:xfrm>
            <a:off x="5828925" y="4836002"/>
            <a:ext cx="439947" cy="22871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92BDCB34-0ACA-C0B5-BB2C-84FA5FE43EB5}"/>
              </a:ext>
            </a:extLst>
          </p:cNvPr>
          <p:cNvSpPr/>
          <p:nvPr/>
        </p:nvSpPr>
        <p:spPr>
          <a:xfrm>
            <a:off x="0" y="276045"/>
            <a:ext cx="741872" cy="2242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9842547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C4D828-4105-92C8-5BB1-5D11274ACC83}"/>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8B9DDF33-A7A4-2AA9-18E5-C9F5016FB752}"/>
              </a:ext>
            </a:extLst>
          </p:cNvPr>
          <p:cNvSpPr txBox="1"/>
          <p:nvPr/>
        </p:nvSpPr>
        <p:spPr>
          <a:xfrm>
            <a:off x="741872" y="203522"/>
            <a:ext cx="1739579"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Problem Task</a:t>
            </a:r>
          </a:p>
        </p:txBody>
      </p:sp>
      <p:sp>
        <p:nvSpPr>
          <p:cNvPr id="6" name="TextBox 5">
            <a:extLst>
              <a:ext uri="{FF2B5EF4-FFF2-40B4-BE49-F238E27FC236}">
                <a16:creationId xmlns:a16="http://schemas.microsoft.com/office/drawing/2014/main" id="{3BC939D8-1373-7581-1017-C8EEB3C225EE}"/>
              </a:ext>
            </a:extLst>
          </p:cNvPr>
          <p:cNvSpPr txBox="1"/>
          <p:nvPr/>
        </p:nvSpPr>
        <p:spPr>
          <a:xfrm>
            <a:off x="2677764" y="500332"/>
            <a:ext cx="7009699" cy="415819"/>
          </a:xfrm>
          <a:prstGeom prst="rect">
            <a:avLst/>
          </a:prstGeom>
          <a:noFill/>
        </p:spPr>
        <p:txBody>
          <a:bodyPr wrap="square" rtlCol="0">
            <a:spAutoFit/>
          </a:bodyPr>
          <a:lstStyle/>
          <a:p>
            <a:pPr algn="ctr">
              <a:lnSpc>
                <a:spcPct val="150000"/>
              </a:lnSpc>
            </a:pPr>
            <a:r>
              <a:rPr lang="en-CA" sz="16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CDMC2021 – Task 2: Malware Dataset as PNG images (28 Classes)</a:t>
            </a:r>
          </a:p>
        </p:txBody>
      </p:sp>
      <p:graphicFrame>
        <p:nvGraphicFramePr>
          <p:cNvPr id="8" name="Table 7">
            <a:extLst>
              <a:ext uri="{FF2B5EF4-FFF2-40B4-BE49-F238E27FC236}">
                <a16:creationId xmlns:a16="http://schemas.microsoft.com/office/drawing/2014/main" id="{9326844A-8414-7181-216A-EC5A2EE80548}"/>
              </a:ext>
            </a:extLst>
          </p:cNvPr>
          <p:cNvGraphicFramePr>
            <a:graphicFrameLocks noGrp="1"/>
          </p:cNvGraphicFramePr>
          <p:nvPr>
            <p:extLst>
              <p:ext uri="{D42A27DB-BD31-4B8C-83A1-F6EECF244321}">
                <p14:modId xmlns:p14="http://schemas.microsoft.com/office/powerpoint/2010/main" val="4084626688"/>
              </p:ext>
            </p:extLst>
          </p:nvPr>
        </p:nvGraphicFramePr>
        <p:xfrm>
          <a:off x="3480649" y="1151492"/>
          <a:ext cx="5230701" cy="5524500"/>
        </p:xfrm>
        <a:graphic>
          <a:graphicData uri="http://schemas.openxmlformats.org/drawingml/2006/table">
            <a:tbl>
              <a:tblPr/>
              <a:tblGrid>
                <a:gridCol w="1743567">
                  <a:extLst>
                    <a:ext uri="{9D8B030D-6E8A-4147-A177-3AD203B41FA5}">
                      <a16:colId xmlns:a16="http://schemas.microsoft.com/office/drawing/2014/main" val="414736988"/>
                    </a:ext>
                  </a:extLst>
                </a:gridCol>
                <a:gridCol w="1743567">
                  <a:extLst>
                    <a:ext uri="{9D8B030D-6E8A-4147-A177-3AD203B41FA5}">
                      <a16:colId xmlns:a16="http://schemas.microsoft.com/office/drawing/2014/main" val="2665659128"/>
                    </a:ext>
                  </a:extLst>
                </a:gridCol>
                <a:gridCol w="1743567">
                  <a:extLst>
                    <a:ext uri="{9D8B030D-6E8A-4147-A177-3AD203B41FA5}">
                      <a16:colId xmlns:a16="http://schemas.microsoft.com/office/drawing/2014/main" val="2102940787"/>
                    </a:ext>
                  </a:extLst>
                </a:gridCol>
              </a:tblGrid>
              <a:tr h="155405">
                <a:tc>
                  <a:txBody>
                    <a:bodyPr/>
                    <a:lstStyle/>
                    <a:p>
                      <a:pPr algn="ctr"/>
                      <a:r>
                        <a:rPr lang="en-CA" sz="1000" dirty="0">
                          <a:solidFill>
                            <a:schemeClr val="bg1"/>
                          </a:solidFill>
                          <a:latin typeface="Segoe UI Semibold" panose="020B0702040204020203" pitchFamily="34" charset="0"/>
                          <a:cs typeface="Segoe UI Semibold" panose="020B0702040204020203" pitchFamily="34" charset="0"/>
                        </a:rPr>
                        <a:t>Agent</a:t>
                      </a:r>
                    </a:p>
                  </a:txBody>
                  <a:tcPr marL="19050" marR="19050" marT="19050" marB="19050" anchor="ctr">
                    <a:lnL>
                      <a:noFill/>
                    </a:lnL>
                    <a:lnR>
                      <a:noFill/>
                    </a:lnR>
                    <a:lnT>
                      <a:noFill/>
                    </a:lnT>
                    <a:lnB>
                      <a:noFill/>
                    </a:lnB>
                  </a:tcPr>
                </a:tc>
                <a:tc>
                  <a:txBody>
                    <a:bodyPr/>
                    <a:lstStyle/>
                    <a:p>
                      <a:pPr algn="ctr"/>
                      <a:r>
                        <a:rPr lang="en-CA" sz="1000" dirty="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120</a:t>
                      </a:r>
                    </a:p>
                  </a:txBody>
                  <a:tcPr marL="19050" marR="19050" marT="19050" marB="19050" anchor="ctr">
                    <a:lnL>
                      <a:noFill/>
                    </a:lnL>
                    <a:lnR>
                      <a:noFill/>
                    </a:lnR>
                    <a:lnT>
                      <a:noFill/>
                    </a:lnT>
                    <a:lnB>
                      <a:noFill/>
                    </a:lnB>
                  </a:tcPr>
                </a:tc>
                <a:extLst>
                  <a:ext uri="{0D108BD9-81ED-4DB2-BD59-A6C34878D82A}">
                    <a16:rowId xmlns:a16="http://schemas.microsoft.com/office/drawing/2014/main" val="191772709"/>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Agenttesla</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85</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a:t>
                      </a:r>
                    </a:p>
                  </a:txBody>
                  <a:tcPr marL="19050" marR="19050" marT="19050" marB="19050" anchor="ctr">
                    <a:lnL>
                      <a:noFill/>
                    </a:lnL>
                    <a:lnR>
                      <a:noFill/>
                    </a:lnR>
                    <a:lnT>
                      <a:noFill/>
                    </a:lnT>
                    <a:lnB>
                      <a:noFill/>
                    </a:lnB>
                  </a:tcPr>
                </a:tc>
                <a:extLst>
                  <a:ext uri="{0D108BD9-81ED-4DB2-BD59-A6C34878D82A}">
                    <a16:rowId xmlns:a16="http://schemas.microsoft.com/office/drawing/2014/main" val="4287725852"/>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Androm</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147</a:t>
                      </a:r>
                    </a:p>
                  </a:txBody>
                  <a:tcPr marL="19050" marR="19050" marT="19050" marB="19050" anchor="ctr">
                    <a:lnL>
                      <a:noFill/>
                    </a:lnL>
                    <a:lnR>
                      <a:noFill/>
                    </a:lnR>
                    <a:lnT>
                      <a:noFill/>
                    </a:lnT>
                    <a:lnB>
                      <a:noFill/>
                    </a:lnB>
                  </a:tcPr>
                </a:tc>
                <a:extLst>
                  <a:ext uri="{0D108BD9-81ED-4DB2-BD59-A6C34878D82A}">
                    <a16:rowId xmlns:a16="http://schemas.microsoft.com/office/drawing/2014/main" val="1900095055"/>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Andromeda</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85</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a:t>
                      </a:r>
                    </a:p>
                  </a:txBody>
                  <a:tcPr marL="19050" marR="19050" marT="19050" marB="19050" anchor="ctr">
                    <a:lnL>
                      <a:noFill/>
                    </a:lnL>
                    <a:lnR>
                      <a:noFill/>
                    </a:lnR>
                    <a:lnT>
                      <a:noFill/>
                    </a:lnT>
                    <a:lnB>
                      <a:noFill/>
                    </a:lnB>
                  </a:tcPr>
                </a:tc>
                <a:extLst>
                  <a:ext uri="{0D108BD9-81ED-4DB2-BD59-A6C34878D82A}">
                    <a16:rowId xmlns:a16="http://schemas.microsoft.com/office/drawing/2014/main" val="10884866"/>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Autorun</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147</a:t>
                      </a:r>
                    </a:p>
                  </a:txBody>
                  <a:tcPr marL="19050" marR="19050" marT="19050" marB="19050" anchor="ctr">
                    <a:lnL>
                      <a:noFill/>
                    </a:lnL>
                    <a:lnR>
                      <a:noFill/>
                    </a:lnR>
                    <a:lnT>
                      <a:noFill/>
                    </a:lnT>
                    <a:lnB>
                      <a:noFill/>
                    </a:lnB>
                  </a:tcPr>
                </a:tc>
                <a:extLst>
                  <a:ext uri="{0D108BD9-81ED-4DB2-BD59-A6C34878D82A}">
                    <a16:rowId xmlns:a16="http://schemas.microsoft.com/office/drawing/2014/main" val="4132632817"/>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Autorun.k</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80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25</a:t>
                      </a:r>
                    </a:p>
                  </a:txBody>
                  <a:tcPr marL="19050" marR="19050" marT="19050" marB="19050" anchor="ctr">
                    <a:lnL>
                      <a:noFill/>
                    </a:lnL>
                    <a:lnR>
                      <a:noFill/>
                    </a:lnR>
                    <a:lnT>
                      <a:noFill/>
                    </a:lnT>
                    <a:lnB>
                      <a:noFill/>
                    </a:lnB>
                  </a:tcPr>
                </a:tc>
                <a:extLst>
                  <a:ext uri="{0D108BD9-81ED-4DB2-BD59-A6C34878D82A}">
                    <a16:rowId xmlns:a16="http://schemas.microsoft.com/office/drawing/2014/main" val="2732512640"/>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Azorult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10</a:t>
                      </a:r>
                    </a:p>
                  </a:txBody>
                  <a:tcPr marL="19050" marR="19050" marT="19050" marB="19050" anchor="ctr">
                    <a:lnL>
                      <a:noFill/>
                    </a:lnL>
                    <a:lnR>
                      <a:noFill/>
                    </a:lnR>
                    <a:lnT>
                      <a:noFill/>
                    </a:lnT>
                    <a:lnB>
                      <a:noFill/>
                    </a:lnB>
                  </a:tcPr>
                </a:tc>
                <a:extLst>
                  <a:ext uri="{0D108BD9-81ED-4DB2-BD59-A6C34878D82A}">
                    <a16:rowId xmlns:a16="http://schemas.microsoft.com/office/drawing/2014/main" val="1301340090"/>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Cerber</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70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30</a:t>
                      </a:r>
                    </a:p>
                  </a:txBody>
                  <a:tcPr marL="19050" marR="19050" marT="19050" marB="19050" anchor="ctr">
                    <a:lnL>
                      <a:noFill/>
                    </a:lnL>
                    <a:lnR>
                      <a:noFill/>
                    </a:lnR>
                    <a:lnT>
                      <a:noFill/>
                    </a:lnT>
                    <a:lnB>
                      <a:noFill/>
                    </a:lnB>
                  </a:tcPr>
                </a:tc>
                <a:extLst>
                  <a:ext uri="{0D108BD9-81ED-4DB2-BD59-A6C34878D82A}">
                    <a16:rowId xmlns:a16="http://schemas.microsoft.com/office/drawing/2014/main" val="2942212747"/>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Darkcomet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45</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25</a:t>
                      </a:r>
                    </a:p>
                  </a:txBody>
                  <a:tcPr marL="19050" marR="19050" marT="19050" marB="19050" anchor="ctr">
                    <a:lnL>
                      <a:noFill/>
                    </a:lnL>
                    <a:lnR>
                      <a:noFill/>
                    </a:lnR>
                    <a:lnT>
                      <a:noFill/>
                    </a:lnT>
                    <a:lnB>
                      <a:noFill/>
                    </a:lnB>
                  </a:tcPr>
                </a:tc>
                <a:extLst>
                  <a:ext uri="{0D108BD9-81ED-4DB2-BD59-A6C34878D82A}">
                    <a16:rowId xmlns:a16="http://schemas.microsoft.com/office/drawing/2014/main" val="3301839158"/>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Dridex</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15</a:t>
                      </a:r>
                    </a:p>
                  </a:txBody>
                  <a:tcPr marL="19050" marR="19050" marT="19050" marB="19050" anchor="ctr">
                    <a:lnL>
                      <a:noFill/>
                    </a:lnL>
                    <a:lnR>
                      <a:noFill/>
                    </a:lnR>
                    <a:lnT>
                      <a:noFill/>
                    </a:lnT>
                    <a:lnB>
                      <a:noFill/>
                    </a:lnB>
                  </a:tcPr>
                </a:tc>
                <a:extLst>
                  <a:ext uri="{0D108BD9-81ED-4DB2-BD59-A6C34878D82A}">
                    <a16:rowId xmlns:a16="http://schemas.microsoft.com/office/drawing/2014/main" val="169187315"/>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Dyre</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41</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18</a:t>
                      </a:r>
                    </a:p>
                  </a:txBody>
                  <a:tcPr marL="19050" marR="19050" marT="19050" marB="19050" anchor="ctr">
                    <a:lnL>
                      <a:noFill/>
                    </a:lnL>
                    <a:lnR>
                      <a:noFill/>
                    </a:lnR>
                    <a:lnT>
                      <a:noFill/>
                    </a:lnT>
                    <a:lnB>
                      <a:noFill/>
                    </a:lnB>
                  </a:tcPr>
                </a:tc>
                <a:extLst>
                  <a:ext uri="{0D108BD9-81ED-4DB2-BD59-A6C34878D82A}">
                    <a16:rowId xmlns:a16="http://schemas.microsoft.com/office/drawing/2014/main" val="3004513879"/>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Emotet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68</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26</a:t>
                      </a:r>
                    </a:p>
                  </a:txBody>
                  <a:tcPr marL="19050" marR="19050" marT="19050" marB="19050" anchor="ctr">
                    <a:lnL>
                      <a:noFill/>
                    </a:lnL>
                    <a:lnR>
                      <a:noFill/>
                    </a:lnR>
                    <a:lnT>
                      <a:noFill/>
                    </a:lnT>
                    <a:lnB>
                      <a:noFill/>
                    </a:lnB>
                  </a:tcPr>
                </a:tc>
                <a:extLst>
                  <a:ext uri="{0D108BD9-81ED-4DB2-BD59-A6C34878D82A}">
                    <a16:rowId xmlns:a16="http://schemas.microsoft.com/office/drawing/2014/main" val="2362158833"/>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Grandcrab</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73</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21</a:t>
                      </a:r>
                    </a:p>
                  </a:txBody>
                  <a:tcPr marL="19050" marR="19050" marT="19050" marB="19050" anchor="ctr">
                    <a:lnL>
                      <a:noFill/>
                    </a:lnL>
                    <a:lnR>
                      <a:noFill/>
                    </a:lnR>
                    <a:lnT>
                      <a:noFill/>
                    </a:lnT>
                    <a:lnB>
                      <a:noFill/>
                    </a:lnB>
                  </a:tcPr>
                </a:tc>
                <a:extLst>
                  <a:ext uri="{0D108BD9-81ED-4DB2-BD59-A6C34878D82A}">
                    <a16:rowId xmlns:a16="http://schemas.microsoft.com/office/drawing/2014/main" val="244323445"/>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Hawkeye</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70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21</a:t>
                      </a:r>
                    </a:p>
                  </a:txBody>
                  <a:tcPr marL="19050" marR="19050" marT="19050" marB="19050" anchor="ctr">
                    <a:lnL>
                      <a:noFill/>
                    </a:lnL>
                    <a:lnR>
                      <a:noFill/>
                    </a:lnR>
                    <a:lnT>
                      <a:noFill/>
                    </a:lnT>
                    <a:lnB>
                      <a:noFill/>
                    </a:lnB>
                  </a:tcPr>
                </a:tc>
                <a:extLst>
                  <a:ext uri="{0D108BD9-81ED-4DB2-BD59-A6C34878D82A}">
                    <a16:rowId xmlns:a16="http://schemas.microsoft.com/office/drawing/2014/main" val="4130673153"/>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Heyodo</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69</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30</a:t>
                      </a:r>
                    </a:p>
                  </a:txBody>
                  <a:tcPr marL="19050" marR="19050" marT="19050" marB="19050" anchor="ctr">
                    <a:lnL>
                      <a:noFill/>
                    </a:lnL>
                    <a:lnR>
                      <a:noFill/>
                    </a:lnR>
                    <a:lnT>
                      <a:noFill/>
                    </a:lnT>
                    <a:lnB>
                      <a:noFill/>
                    </a:lnB>
                  </a:tcPr>
                </a:tc>
                <a:extLst>
                  <a:ext uri="{0D108BD9-81ED-4DB2-BD59-A6C34878D82A}">
                    <a16:rowId xmlns:a16="http://schemas.microsoft.com/office/drawing/2014/main" val="2499044833"/>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IceID</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69</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20</a:t>
                      </a:r>
                    </a:p>
                  </a:txBody>
                  <a:tcPr marL="19050" marR="19050" marT="19050" marB="19050" anchor="ctr">
                    <a:lnL>
                      <a:noFill/>
                    </a:lnL>
                    <a:lnR>
                      <a:noFill/>
                    </a:lnR>
                    <a:lnT>
                      <a:noFill/>
                    </a:lnT>
                    <a:lnB>
                      <a:noFill/>
                    </a:lnB>
                  </a:tcPr>
                </a:tc>
                <a:extLst>
                  <a:ext uri="{0D108BD9-81ED-4DB2-BD59-A6C34878D82A}">
                    <a16:rowId xmlns:a16="http://schemas.microsoft.com/office/drawing/2014/main" val="1992601524"/>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Limerat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6</a:t>
                      </a:r>
                    </a:p>
                  </a:txBody>
                  <a:tcPr marL="19050" marR="19050" marT="19050" marB="19050" anchor="ctr">
                    <a:lnL>
                      <a:noFill/>
                    </a:lnL>
                    <a:lnR>
                      <a:noFill/>
                    </a:lnR>
                    <a:lnT>
                      <a:noFill/>
                    </a:lnT>
                    <a:lnB>
                      <a:noFill/>
                    </a:lnB>
                  </a:tcPr>
                </a:tc>
                <a:extLst>
                  <a:ext uri="{0D108BD9-81ED-4DB2-BD59-A6C34878D82A}">
                    <a16:rowId xmlns:a16="http://schemas.microsoft.com/office/drawing/2014/main" val="1749216827"/>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Loki</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138</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40</a:t>
                      </a:r>
                    </a:p>
                  </a:txBody>
                  <a:tcPr marL="19050" marR="19050" marT="19050" marB="19050" anchor="ctr">
                    <a:lnL>
                      <a:noFill/>
                    </a:lnL>
                    <a:lnR>
                      <a:noFill/>
                    </a:lnR>
                    <a:lnT>
                      <a:noFill/>
                    </a:lnT>
                    <a:lnB>
                      <a:noFill/>
                    </a:lnB>
                  </a:tcPr>
                </a:tc>
                <a:extLst>
                  <a:ext uri="{0D108BD9-81ED-4DB2-BD59-A6C34878D82A}">
                    <a16:rowId xmlns:a16="http://schemas.microsoft.com/office/drawing/2014/main" val="67318960"/>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Nanocore</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157</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42</a:t>
                      </a:r>
                    </a:p>
                  </a:txBody>
                  <a:tcPr marL="19050" marR="19050" marT="19050" marB="19050" anchor="ctr">
                    <a:lnL>
                      <a:noFill/>
                    </a:lnL>
                    <a:lnR>
                      <a:noFill/>
                    </a:lnR>
                    <a:lnT>
                      <a:noFill/>
                    </a:lnT>
                    <a:lnB>
                      <a:noFill/>
                    </a:lnB>
                  </a:tcPr>
                </a:tc>
                <a:extLst>
                  <a:ext uri="{0D108BD9-81ED-4DB2-BD59-A6C34878D82A}">
                    <a16:rowId xmlns:a16="http://schemas.microsoft.com/office/drawing/2014/main" val="1523151847"/>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Neshta</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147</a:t>
                      </a:r>
                    </a:p>
                  </a:txBody>
                  <a:tcPr marL="19050" marR="19050" marT="19050" marB="19050" anchor="ctr">
                    <a:lnL>
                      <a:noFill/>
                    </a:lnL>
                    <a:lnR>
                      <a:noFill/>
                    </a:lnR>
                    <a:lnT>
                      <a:noFill/>
                    </a:lnT>
                    <a:lnB>
                      <a:noFill/>
                    </a:lnB>
                  </a:tcPr>
                </a:tc>
                <a:extLst>
                  <a:ext uri="{0D108BD9-81ED-4DB2-BD59-A6C34878D82A}">
                    <a16:rowId xmlns:a16="http://schemas.microsoft.com/office/drawing/2014/main" val="4189215715"/>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Nymaim</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73</a:t>
                      </a:r>
                    </a:p>
                  </a:txBody>
                  <a:tcPr marL="19050" marR="19050" marT="19050" marB="19050" anchor="ctr">
                    <a:lnL>
                      <a:noFill/>
                    </a:lnL>
                    <a:lnR>
                      <a:noFill/>
                    </a:lnR>
                    <a:lnT>
                      <a:noFill/>
                    </a:lnT>
                    <a:lnB>
                      <a:noFill/>
                    </a:lnB>
                  </a:tcPr>
                </a:tc>
                <a:tc>
                  <a:txBody>
                    <a:bodyPr/>
                    <a:lstStyle/>
                    <a:p>
                      <a:pPr algn="ctr"/>
                      <a:r>
                        <a:rPr lang="en-CA" sz="1000" dirty="0">
                          <a:solidFill>
                            <a:schemeClr val="bg1"/>
                          </a:solidFill>
                          <a:latin typeface="Segoe UI Semibold" panose="020B0702040204020203" pitchFamily="34" charset="0"/>
                          <a:cs typeface="Segoe UI Semibold" panose="020B0702040204020203" pitchFamily="34" charset="0"/>
                        </a:rPr>
                        <a:t>30</a:t>
                      </a:r>
                    </a:p>
                  </a:txBody>
                  <a:tcPr marL="19050" marR="19050" marT="19050" marB="19050" anchor="ctr">
                    <a:lnL>
                      <a:noFill/>
                    </a:lnL>
                    <a:lnR>
                      <a:noFill/>
                    </a:lnR>
                    <a:lnT>
                      <a:noFill/>
                    </a:lnT>
                    <a:lnB>
                      <a:noFill/>
                    </a:lnB>
                  </a:tcPr>
                </a:tc>
                <a:extLst>
                  <a:ext uri="{0D108BD9-81ED-4DB2-BD59-A6C34878D82A}">
                    <a16:rowId xmlns:a16="http://schemas.microsoft.com/office/drawing/2014/main" val="8225150"/>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QuasarRat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92</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a:t>
                      </a:r>
                    </a:p>
                  </a:txBody>
                  <a:tcPr marL="19050" marR="19050" marT="19050" marB="19050" anchor="ctr">
                    <a:lnL>
                      <a:noFill/>
                    </a:lnL>
                    <a:lnR>
                      <a:noFill/>
                    </a:lnR>
                    <a:lnT>
                      <a:noFill/>
                    </a:lnT>
                    <a:lnB>
                      <a:noFill/>
                    </a:lnB>
                  </a:tcPr>
                </a:tc>
                <a:extLst>
                  <a:ext uri="{0D108BD9-81ED-4DB2-BD59-A6C34878D82A}">
                    <a16:rowId xmlns:a16="http://schemas.microsoft.com/office/drawing/2014/main" val="2284624689"/>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Regrun</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147</a:t>
                      </a:r>
                    </a:p>
                  </a:txBody>
                  <a:tcPr marL="19050" marR="19050" marT="19050" marB="19050" anchor="ctr">
                    <a:lnL>
                      <a:noFill/>
                    </a:lnL>
                    <a:lnR>
                      <a:noFill/>
                    </a:lnR>
                    <a:lnT>
                      <a:noFill/>
                    </a:lnT>
                    <a:lnB>
                      <a:noFill/>
                    </a:lnB>
                  </a:tcPr>
                </a:tc>
                <a:extLst>
                  <a:ext uri="{0D108BD9-81ED-4DB2-BD59-A6C34878D82A}">
                    <a16:rowId xmlns:a16="http://schemas.microsoft.com/office/drawing/2014/main" val="3299338026"/>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Remcosrat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155</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70</a:t>
                      </a:r>
                    </a:p>
                  </a:txBody>
                  <a:tcPr marL="19050" marR="19050" marT="19050" marB="19050" anchor="ctr">
                    <a:lnL>
                      <a:noFill/>
                    </a:lnL>
                    <a:lnR>
                      <a:noFill/>
                    </a:lnR>
                    <a:lnT>
                      <a:noFill/>
                    </a:lnT>
                    <a:lnB>
                      <a:noFill/>
                    </a:lnB>
                  </a:tcPr>
                </a:tc>
                <a:extLst>
                  <a:ext uri="{0D108BD9-81ED-4DB2-BD59-A6C34878D82A}">
                    <a16:rowId xmlns:a16="http://schemas.microsoft.com/office/drawing/2014/main" val="1688275596"/>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Robot!gen</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18</a:t>
                      </a:r>
                    </a:p>
                  </a:txBody>
                  <a:tcPr marL="19050" marR="19050" marT="19050" marB="19050" anchor="ctr">
                    <a:lnL>
                      <a:noFill/>
                    </a:lnL>
                    <a:lnR>
                      <a:noFill/>
                    </a:lnR>
                    <a:lnT>
                      <a:noFill/>
                    </a:lnT>
                    <a:lnB>
                      <a:noFill/>
                    </a:lnB>
                  </a:tcPr>
                </a:tc>
                <a:extLst>
                  <a:ext uri="{0D108BD9-81ED-4DB2-BD59-A6C34878D82A}">
                    <a16:rowId xmlns:a16="http://schemas.microsoft.com/office/drawing/2014/main" val="1530822756"/>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Sality</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147</a:t>
                      </a:r>
                    </a:p>
                  </a:txBody>
                  <a:tcPr marL="19050" marR="19050" marT="19050" marB="19050" anchor="ctr">
                    <a:lnL>
                      <a:noFill/>
                    </a:lnL>
                    <a:lnR>
                      <a:noFill/>
                    </a:lnR>
                    <a:lnT>
                      <a:noFill/>
                    </a:lnT>
                    <a:lnB>
                      <a:noFill/>
                    </a:lnB>
                  </a:tcPr>
                </a:tc>
                <a:extLst>
                  <a:ext uri="{0D108BD9-81ED-4DB2-BD59-A6C34878D82A}">
                    <a16:rowId xmlns:a16="http://schemas.microsoft.com/office/drawing/2014/main" val="2093137486"/>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Shifu</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31</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12</a:t>
                      </a:r>
                    </a:p>
                  </a:txBody>
                  <a:tcPr marL="19050" marR="19050" marT="19050" marB="19050" anchor="ctr">
                    <a:lnL>
                      <a:noFill/>
                    </a:lnL>
                    <a:lnR>
                      <a:noFill/>
                    </a:lnR>
                    <a:lnT>
                      <a:noFill/>
                    </a:lnT>
                    <a:lnB>
                      <a:noFill/>
                    </a:lnB>
                  </a:tcPr>
                </a:tc>
                <a:extLst>
                  <a:ext uri="{0D108BD9-81ED-4DB2-BD59-A6C34878D82A}">
                    <a16:rowId xmlns:a16="http://schemas.microsoft.com/office/drawing/2014/main" val="2987665057"/>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Trickbot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141</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69</a:t>
                      </a:r>
                    </a:p>
                  </a:txBody>
                  <a:tcPr marL="19050" marR="19050" marT="19050" marB="19050" anchor="ctr">
                    <a:lnL>
                      <a:noFill/>
                    </a:lnL>
                    <a:lnR>
                      <a:noFill/>
                    </a:lnR>
                    <a:lnT>
                      <a:noFill/>
                    </a:lnT>
                    <a:lnB>
                      <a:noFill/>
                    </a:lnB>
                  </a:tcPr>
                </a:tc>
                <a:extLst>
                  <a:ext uri="{0D108BD9-81ED-4DB2-BD59-A6C34878D82A}">
                    <a16:rowId xmlns:a16="http://schemas.microsoft.com/office/drawing/2014/main" val="2097253506"/>
                  </a:ext>
                </a:extLst>
              </a:tr>
              <a:tr h="155405">
                <a:tc>
                  <a:txBody>
                    <a:bodyPr/>
                    <a:lstStyle/>
                    <a:p>
                      <a:pPr algn="ctr"/>
                      <a:r>
                        <a:rPr lang="en-CA" sz="10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Total Number</a:t>
                      </a:r>
                    </a:p>
                  </a:txBody>
                  <a:tcPr marL="19050" marR="19050" marT="19050" marB="19050" anchor="ctr">
                    <a:lnL>
                      <a:noFill/>
                    </a:lnL>
                    <a:lnR>
                      <a:noFill/>
                    </a:lnR>
                    <a:lnT>
                      <a:noFill/>
                    </a:lnT>
                    <a:lnB>
                      <a:noFill/>
                    </a:lnB>
                  </a:tcPr>
                </a:tc>
                <a:tc>
                  <a:txBody>
                    <a:bodyPr/>
                    <a:lstStyle/>
                    <a:p>
                      <a:pPr algn="ctr"/>
                      <a:r>
                        <a:rPr lang="en-CA" sz="10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3604</a:t>
                      </a:r>
                    </a:p>
                  </a:txBody>
                  <a:tcPr marL="19050" marR="19050" marT="19050" marB="19050" anchor="ctr">
                    <a:lnL>
                      <a:noFill/>
                    </a:lnL>
                    <a:lnR>
                      <a:noFill/>
                    </a:lnR>
                    <a:lnT>
                      <a:noFill/>
                    </a:lnT>
                    <a:lnB>
                      <a:noFill/>
                    </a:lnB>
                  </a:tcPr>
                </a:tc>
                <a:tc>
                  <a:txBody>
                    <a:bodyPr/>
                    <a:lstStyle/>
                    <a:p>
                      <a:pPr algn="ctr"/>
                      <a:r>
                        <a:rPr lang="en-CA" sz="10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1365</a:t>
                      </a:r>
                    </a:p>
                  </a:txBody>
                  <a:tcPr marL="19050" marR="19050" marT="19050" marB="19050" anchor="ctr">
                    <a:lnL>
                      <a:noFill/>
                    </a:lnL>
                    <a:lnR>
                      <a:noFill/>
                    </a:lnR>
                    <a:lnT>
                      <a:noFill/>
                    </a:lnT>
                    <a:lnB>
                      <a:noFill/>
                    </a:lnB>
                  </a:tcPr>
                </a:tc>
                <a:extLst>
                  <a:ext uri="{0D108BD9-81ED-4DB2-BD59-A6C34878D82A}">
                    <a16:rowId xmlns:a16="http://schemas.microsoft.com/office/drawing/2014/main" val="1496683138"/>
                  </a:ext>
                </a:extLst>
              </a:tr>
            </a:tbl>
          </a:graphicData>
        </a:graphic>
      </p:graphicFrame>
      <p:pic>
        <p:nvPicPr>
          <p:cNvPr id="11" name="Picture 10" descr="A picture containing text&#10;&#10;Description automatically generated">
            <a:extLst>
              <a:ext uri="{FF2B5EF4-FFF2-40B4-BE49-F238E27FC236}">
                <a16:creationId xmlns:a16="http://schemas.microsoft.com/office/drawing/2014/main" id="{174F06F7-7D78-3C73-B435-ECB8B5831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85" y="1151492"/>
            <a:ext cx="1453685" cy="1453685"/>
          </a:xfrm>
          <a:prstGeom prst="rect">
            <a:avLst/>
          </a:prstGeom>
        </p:spPr>
      </p:pic>
      <p:pic>
        <p:nvPicPr>
          <p:cNvPr id="14" name="Picture 13" descr="A picture containing text, furniture&#10;&#10;Description automatically generated">
            <a:extLst>
              <a:ext uri="{FF2B5EF4-FFF2-40B4-BE49-F238E27FC236}">
                <a16:creationId xmlns:a16="http://schemas.microsoft.com/office/drawing/2014/main" id="{8D0BCEBB-9A37-DBA2-AF69-4C3A761C7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185" y="3109021"/>
            <a:ext cx="1453685" cy="1453685"/>
          </a:xfrm>
          <a:prstGeom prst="rect">
            <a:avLst/>
          </a:prstGeom>
        </p:spPr>
      </p:pic>
      <p:pic>
        <p:nvPicPr>
          <p:cNvPr id="17" name="Picture 16" descr="A picture containing text, ground, outdoor, field&#10;&#10;Description automatically generated">
            <a:extLst>
              <a:ext uri="{FF2B5EF4-FFF2-40B4-BE49-F238E27FC236}">
                <a16:creationId xmlns:a16="http://schemas.microsoft.com/office/drawing/2014/main" id="{EAFFF1EC-673E-15EF-89E7-FCA2FB9CC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185" y="5141344"/>
            <a:ext cx="1453685" cy="1453685"/>
          </a:xfrm>
          <a:prstGeom prst="rect">
            <a:avLst/>
          </a:prstGeom>
        </p:spPr>
      </p:pic>
      <p:pic>
        <p:nvPicPr>
          <p:cNvPr id="20" name="Picture 19" descr="Text&#10;&#10;Description automatically generated">
            <a:extLst>
              <a:ext uri="{FF2B5EF4-FFF2-40B4-BE49-F238E27FC236}">
                <a16:creationId xmlns:a16="http://schemas.microsoft.com/office/drawing/2014/main" id="{531E843B-B2BA-EAB8-77E2-5546ED4CD0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130" y="1142866"/>
            <a:ext cx="1453685" cy="1453685"/>
          </a:xfrm>
          <a:prstGeom prst="rect">
            <a:avLst/>
          </a:prstGeom>
        </p:spPr>
      </p:pic>
      <p:pic>
        <p:nvPicPr>
          <p:cNvPr id="23" name="Picture 22">
            <a:extLst>
              <a:ext uri="{FF2B5EF4-FFF2-40B4-BE49-F238E27FC236}">
                <a16:creationId xmlns:a16="http://schemas.microsoft.com/office/drawing/2014/main" id="{16DB3C16-8244-2CC3-625A-1DF1585BC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50130" y="3109021"/>
            <a:ext cx="1453685" cy="1453685"/>
          </a:xfrm>
          <a:prstGeom prst="rect">
            <a:avLst/>
          </a:prstGeom>
        </p:spPr>
      </p:pic>
      <p:pic>
        <p:nvPicPr>
          <p:cNvPr id="26" name="Picture 25" descr="A picture containing text, outdoor, flock, silhouette&#10;&#10;Description automatically generated">
            <a:extLst>
              <a:ext uri="{FF2B5EF4-FFF2-40B4-BE49-F238E27FC236}">
                <a16:creationId xmlns:a16="http://schemas.microsoft.com/office/drawing/2014/main" id="{B3B82077-332B-8F3A-19B9-54F8CF144B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0129" y="5141344"/>
            <a:ext cx="1453686" cy="1453686"/>
          </a:xfrm>
          <a:prstGeom prst="rect">
            <a:avLst/>
          </a:prstGeom>
        </p:spPr>
      </p:pic>
    </p:spTree>
    <p:extLst>
      <p:ext uri="{BB962C8B-B14F-4D97-AF65-F5344CB8AC3E}">
        <p14:creationId xmlns:p14="http://schemas.microsoft.com/office/powerpoint/2010/main" val="380490348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BDF4BC-D0E1-2F45-004A-11EF57BAE08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A0B26DA7-3195-55B3-4F22-FF4AC328A7B3}"/>
              </a:ext>
            </a:extLst>
          </p:cNvPr>
          <p:cNvSpPr txBox="1"/>
          <p:nvPr/>
        </p:nvSpPr>
        <p:spPr>
          <a:xfrm>
            <a:off x="741872" y="203522"/>
            <a:ext cx="2483372"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Data Pre-Processing</a:t>
            </a:r>
          </a:p>
        </p:txBody>
      </p:sp>
      <p:pic>
        <p:nvPicPr>
          <p:cNvPr id="3074" name="Picture 2" descr="Data science in 5 minutes: What is data cleaning?">
            <a:extLst>
              <a:ext uri="{FF2B5EF4-FFF2-40B4-BE49-F238E27FC236}">
                <a16:creationId xmlns:a16="http://schemas.microsoft.com/office/drawing/2014/main" id="{EB84EB00-2B84-81F7-397A-FEB0C5B2CA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405" y="1974321"/>
            <a:ext cx="4574873" cy="22874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32E8852-A09D-EC06-3CC6-3286441BE623}"/>
              </a:ext>
            </a:extLst>
          </p:cNvPr>
          <p:cNvSpPr txBox="1"/>
          <p:nvPr/>
        </p:nvSpPr>
        <p:spPr>
          <a:xfrm>
            <a:off x="8616623" y="1692699"/>
            <a:ext cx="1164101" cy="276999"/>
          </a:xfrm>
          <a:prstGeom prst="rect">
            <a:avLst/>
          </a:prstGeom>
          <a:noFill/>
        </p:spPr>
        <p:txBody>
          <a:bodyPr wrap="none" rtlCol="0">
            <a:spAutoFit/>
          </a:bodyPr>
          <a:lstStyle/>
          <a:p>
            <a:pPr algn="just"/>
            <a:r>
              <a:rPr lang="en-CA" sz="1200" dirty="0">
                <a:solidFill>
                  <a:schemeClr val="bg1"/>
                </a:solidFill>
                <a:latin typeface="Segoe UI Semibold" panose="020B0702040204020203" pitchFamily="34" charset="0"/>
                <a:cs typeface="Segoe UI Semibold" panose="020B0702040204020203" pitchFamily="34" charset="0"/>
              </a:rPr>
              <a:t>Data Cleaning</a:t>
            </a:r>
          </a:p>
        </p:txBody>
      </p:sp>
      <p:cxnSp>
        <p:nvCxnSpPr>
          <p:cNvPr id="15" name="Straight Arrow Connector 14">
            <a:extLst>
              <a:ext uri="{FF2B5EF4-FFF2-40B4-BE49-F238E27FC236}">
                <a16:creationId xmlns:a16="http://schemas.microsoft.com/office/drawing/2014/main" id="{4149DCBF-AD8B-2D72-FEE0-923F59198A1F}"/>
              </a:ext>
            </a:extLst>
          </p:cNvPr>
          <p:cNvCxnSpPr>
            <a:cxnSpLocks/>
          </p:cNvCxnSpPr>
          <p:nvPr/>
        </p:nvCxnSpPr>
        <p:spPr>
          <a:xfrm flipV="1">
            <a:off x="5891842" y="1961071"/>
            <a:ext cx="3456315" cy="8627"/>
          </a:xfrm>
          <a:prstGeom prst="straightConnector1">
            <a:avLst/>
          </a:prstGeom>
          <a:ln w="12700">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C3EE6EE-4971-C08C-FD52-4EDB5ACDA647}"/>
              </a:ext>
            </a:extLst>
          </p:cNvPr>
          <p:cNvPicPr>
            <a:picLocks noChangeAspect="1"/>
          </p:cNvPicPr>
          <p:nvPr/>
        </p:nvPicPr>
        <p:blipFill>
          <a:blip r:embed="rId3"/>
          <a:stretch>
            <a:fillRect/>
          </a:stretch>
        </p:blipFill>
        <p:spPr>
          <a:xfrm>
            <a:off x="8315865" y="2107249"/>
            <a:ext cx="3756803" cy="280485"/>
          </a:xfrm>
          <a:prstGeom prst="rect">
            <a:avLst/>
          </a:prstGeom>
        </p:spPr>
      </p:pic>
      <p:pic>
        <p:nvPicPr>
          <p:cNvPr id="21" name="Picture 20">
            <a:extLst>
              <a:ext uri="{FF2B5EF4-FFF2-40B4-BE49-F238E27FC236}">
                <a16:creationId xmlns:a16="http://schemas.microsoft.com/office/drawing/2014/main" id="{C125B862-8222-07C2-541D-3CDB2C7F7BFB}"/>
              </a:ext>
            </a:extLst>
          </p:cNvPr>
          <p:cNvPicPr>
            <a:picLocks noChangeAspect="1"/>
          </p:cNvPicPr>
          <p:nvPr/>
        </p:nvPicPr>
        <p:blipFill>
          <a:blip r:embed="rId4"/>
          <a:stretch>
            <a:fillRect/>
          </a:stretch>
        </p:blipFill>
        <p:spPr>
          <a:xfrm>
            <a:off x="7755671" y="4534134"/>
            <a:ext cx="4316997" cy="1052601"/>
          </a:xfrm>
          <a:prstGeom prst="rect">
            <a:avLst/>
          </a:prstGeom>
        </p:spPr>
      </p:pic>
      <p:cxnSp>
        <p:nvCxnSpPr>
          <p:cNvPr id="22" name="Straight Arrow Connector 21">
            <a:extLst>
              <a:ext uri="{FF2B5EF4-FFF2-40B4-BE49-F238E27FC236}">
                <a16:creationId xmlns:a16="http://schemas.microsoft.com/office/drawing/2014/main" id="{D5CD8DA9-64E7-6AC3-4DE3-94E4DE0F184B}"/>
              </a:ext>
            </a:extLst>
          </p:cNvPr>
          <p:cNvCxnSpPr>
            <a:cxnSpLocks/>
          </p:cNvCxnSpPr>
          <p:nvPr/>
        </p:nvCxnSpPr>
        <p:spPr>
          <a:xfrm flipV="1">
            <a:off x="5891842" y="4261758"/>
            <a:ext cx="3456315" cy="8627"/>
          </a:xfrm>
          <a:prstGeom prst="straightConnector1">
            <a:avLst/>
          </a:prstGeom>
          <a:ln w="12700">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7EEBE73-6F96-D244-A7B1-1C8B1E696FE9}"/>
              </a:ext>
            </a:extLst>
          </p:cNvPr>
          <p:cNvSpPr txBox="1"/>
          <p:nvPr/>
        </p:nvSpPr>
        <p:spPr>
          <a:xfrm>
            <a:off x="7903319" y="4257135"/>
            <a:ext cx="3754810" cy="276999"/>
          </a:xfrm>
          <a:prstGeom prst="rect">
            <a:avLst/>
          </a:prstGeom>
          <a:noFill/>
        </p:spPr>
        <p:txBody>
          <a:bodyPr wrap="none" rtlCol="0">
            <a:spAutoFit/>
          </a:bodyPr>
          <a:lstStyle/>
          <a:p>
            <a:pPr algn="just"/>
            <a:r>
              <a:rPr lang="en-CA" sz="1200" dirty="0">
                <a:solidFill>
                  <a:schemeClr val="bg1"/>
                </a:solidFill>
                <a:latin typeface="Segoe UI Semibold" panose="020B0702040204020203" pitchFamily="34" charset="0"/>
                <a:cs typeface="Segoe UI Semibold" panose="020B0702040204020203" pitchFamily="34" charset="0"/>
              </a:rPr>
              <a:t>Creation of Image Dataset Folders for Classification</a:t>
            </a:r>
          </a:p>
        </p:txBody>
      </p:sp>
      <p:cxnSp>
        <p:nvCxnSpPr>
          <p:cNvPr id="24" name="Straight Arrow Connector 23">
            <a:extLst>
              <a:ext uri="{FF2B5EF4-FFF2-40B4-BE49-F238E27FC236}">
                <a16:creationId xmlns:a16="http://schemas.microsoft.com/office/drawing/2014/main" id="{34796C92-A108-F36D-C6A9-6A79C7C1A28D}"/>
              </a:ext>
            </a:extLst>
          </p:cNvPr>
          <p:cNvCxnSpPr>
            <a:cxnSpLocks/>
          </p:cNvCxnSpPr>
          <p:nvPr/>
        </p:nvCxnSpPr>
        <p:spPr>
          <a:xfrm flipH="1">
            <a:off x="2424022" y="1969698"/>
            <a:ext cx="3467819" cy="0"/>
          </a:xfrm>
          <a:prstGeom prst="straightConnector1">
            <a:avLst/>
          </a:prstGeom>
          <a:ln w="12700">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82191389-E3B0-A2D1-5E1D-CC805EC0B32E}"/>
              </a:ext>
            </a:extLst>
          </p:cNvPr>
          <p:cNvPicPr>
            <a:picLocks noChangeAspect="1"/>
          </p:cNvPicPr>
          <p:nvPr/>
        </p:nvPicPr>
        <p:blipFill>
          <a:blip r:embed="rId5"/>
          <a:stretch>
            <a:fillRect/>
          </a:stretch>
        </p:blipFill>
        <p:spPr>
          <a:xfrm>
            <a:off x="87698" y="2107248"/>
            <a:ext cx="3467820" cy="1015507"/>
          </a:xfrm>
          <a:prstGeom prst="rect">
            <a:avLst/>
          </a:prstGeom>
        </p:spPr>
      </p:pic>
      <p:sp>
        <p:nvSpPr>
          <p:cNvPr id="28" name="TextBox 27">
            <a:extLst>
              <a:ext uri="{FF2B5EF4-FFF2-40B4-BE49-F238E27FC236}">
                <a16:creationId xmlns:a16="http://schemas.microsoft.com/office/drawing/2014/main" id="{ADD5141A-4C3F-0867-E62B-C4E7DADFC4C4}"/>
              </a:ext>
            </a:extLst>
          </p:cNvPr>
          <p:cNvSpPr txBox="1"/>
          <p:nvPr/>
        </p:nvSpPr>
        <p:spPr>
          <a:xfrm>
            <a:off x="1772544" y="1684072"/>
            <a:ext cx="2835584" cy="276999"/>
          </a:xfrm>
          <a:prstGeom prst="rect">
            <a:avLst/>
          </a:prstGeom>
          <a:noFill/>
        </p:spPr>
        <p:txBody>
          <a:bodyPr wrap="none" rtlCol="0">
            <a:spAutoFit/>
          </a:bodyPr>
          <a:lstStyle/>
          <a:p>
            <a:pPr algn="just"/>
            <a:r>
              <a:rPr lang="en-CA" sz="1200" dirty="0">
                <a:solidFill>
                  <a:schemeClr val="bg1"/>
                </a:solidFill>
                <a:latin typeface="Segoe UI Semibold" panose="020B0702040204020203" pitchFamily="34" charset="0"/>
                <a:cs typeface="Segoe UI Semibold" panose="020B0702040204020203" pitchFamily="34" charset="0"/>
              </a:rPr>
              <a:t>Creation of Images from NumPy array</a:t>
            </a:r>
          </a:p>
        </p:txBody>
      </p:sp>
      <p:pic>
        <p:nvPicPr>
          <p:cNvPr id="29" name="Picture 28">
            <a:extLst>
              <a:ext uri="{FF2B5EF4-FFF2-40B4-BE49-F238E27FC236}">
                <a16:creationId xmlns:a16="http://schemas.microsoft.com/office/drawing/2014/main" id="{95FC37EA-57C0-91EB-6CDA-BB36E008F5B6}"/>
              </a:ext>
            </a:extLst>
          </p:cNvPr>
          <p:cNvPicPr>
            <a:picLocks noChangeAspect="1"/>
          </p:cNvPicPr>
          <p:nvPr/>
        </p:nvPicPr>
        <p:blipFill>
          <a:blip r:embed="rId6"/>
          <a:stretch>
            <a:fillRect/>
          </a:stretch>
        </p:blipFill>
        <p:spPr>
          <a:xfrm>
            <a:off x="87698" y="4591657"/>
            <a:ext cx="5789633" cy="813417"/>
          </a:xfrm>
          <a:prstGeom prst="rect">
            <a:avLst/>
          </a:prstGeom>
        </p:spPr>
      </p:pic>
      <p:cxnSp>
        <p:nvCxnSpPr>
          <p:cNvPr id="30" name="Straight Arrow Connector 29">
            <a:extLst>
              <a:ext uri="{FF2B5EF4-FFF2-40B4-BE49-F238E27FC236}">
                <a16:creationId xmlns:a16="http://schemas.microsoft.com/office/drawing/2014/main" id="{FE9CF73F-1CB9-1B16-0BC3-3D4D1C2E3D7C}"/>
              </a:ext>
            </a:extLst>
          </p:cNvPr>
          <p:cNvCxnSpPr>
            <a:cxnSpLocks/>
          </p:cNvCxnSpPr>
          <p:nvPr/>
        </p:nvCxnSpPr>
        <p:spPr>
          <a:xfrm flipH="1">
            <a:off x="2731698" y="4266071"/>
            <a:ext cx="3236343" cy="0"/>
          </a:xfrm>
          <a:prstGeom prst="straightConnector1">
            <a:avLst/>
          </a:prstGeom>
          <a:ln w="12700">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70571C5-CE3C-E207-5155-693E7F8E07B9}"/>
              </a:ext>
            </a:extLst>
          </p:cNvPr>
          <p:cNvSpPr txBox="1"/>
          <p:nvPr/>
        </p:nvSpPr>
        <p:spPr>
          <a:xfrm>
            <a:off x="2399580" y="4291814"/>
            <a:ext cx="2301271" cy="276999"/>
          </a:xfrm>
          <a:prstGeom prst="rect">
            <a:avLst/>
          </a:prstGeom>
          <a:noFill/>
        </p:spPr>
        <p:txBody>
          <a:bodyPr wrap="none" rtlCol="0">
            <a:spAutoFit/>
          </a:bodyPr>
          <a:lstStyle/>
          <a:p>
            <a:pPr algn="just"/>
            <a:r>
              <a:rPr lang="en-CA" sz="1200" dirty="0">
                <a:solidFill>
                  <a:schemeClr val="bg1"/>
                </a:solidFill>
                <a:latin typeface="Segoe UI Semibold" panose="020B0702040204020203" pitchFamily="34" charset="0"/>
                <a:cs typeface="Segoe UI Semibold" panose="020B0702040204020203" pitchFamily="34" charset="0"/>
              </a:rPr>
              <a:t>Split 80/20 ratio train-</a:t>
            </a:r>
            <a:r>
              <a:rPr lang="en-CA" sz="1200" dirty="0" err="1">
                <a:solidFill>
                  <a:schemeClr val="bg1"/>
                </a:solidFill>
                <a:latin typeface="Segoe UI Semibold" panose="020B0702040204020203" pitchFamily="34" charset="0"/>
                <a:cs typeface="Segoe UI Semibold" panose="020B0702040204020203" pitchFamily="34" charset="0"/>
              </a:rPr>
              <a:t>val</a:t>
            </a:r>
            <a:r>
              <a:rPr lang="en-CA" sz="1200" dirty="0">
                <a:solidFill>
                  <a:schemeClr val="bg1"/>
                </a:solidFill>
                <a:latin typeface="Segoe UI Semibold" panose="020B0702040204020203" pitchFamily="34" charset="0"/>
                <a:cs typeface="Segoe UI Semibold" panose="020B0702040204020203" pitchFamily="34" charset="0"/>
              </a:rPr>
              <a:t> ratio</a:t>
            </a:r>
          </a:p>
        </p:txBody>
      </p:sp>
    </p:spTree>
    <p:extLst>
      <p:ext uri="{BB962C8B-B14F-4D97-AF65-F5344CB8AC3E}">
        <p14:creationId xmlns:p14="http://schemas.microsoft.com/office/powerpoint/2010/main" val="1242394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0070D5-65DC-C2F9-9491-E5632FD7E6E5}"/>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2B23B304-5B28-A98A-9B6E-88CB456058A4}"/>
              </a:ext>
            </a:extLst>
          </p:cNvPr>
          <p:cNvSpPr txBox="1"/>
          <p:nvPr/>
        </p:nvSpPr>
        <p:spPr>
          <a:xfrm>
            <a:off x="741872" y="203522"/>
            <a:ext cx="1935145"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Model Strategy</a:t>
            </a:r>
          </a:p>
        </p:txBody>
      </p:sp>
      <p:cxnSp>
        <p:nvCxnSpPr>
          <p:cNvPr id="7" name="Straight Connector 6">
            <a:extLst>
              <a:ext uri="{FF2B5EF4-FFF2-40B4-BE49-F238E27FC236}">
                <a16:creationId xmlns:a16="http://schemas.microsoft.com/office/drawing/2014/main" id="{C585C2E8-1DB0-ACFF-9617-2F42CD4B439B}"/>
              </a:ext>
            </a:extLst>
          </p:cNvPr>
          <p:cNvCxnSpPr>
            <a:cxnSpLocks/>
          </p:cNvCxnSpPr>
          <p:nvPr/>
        </p:nvCxnSpPr>
        <p:spPr>
          <a:xfrm>
            <a:off x="5825696" y="893408"/>
            <a:ext cx="0" cy="255341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3082F24-337C-0F2D-0066-62C7E068DE4E}"/>
              </a:ext>
            </a:extLst>
          </p:cNvPr>
          <p:cNvSpPr txBox="1"/>
          <p:nvPr/>
        </p:nvSpPr>
        <p:spPr>
          <a:xfrm>
            <a:off x="1858349" y="724131"/>
            <a:ext cx="1999072" cy="307777"/>
          </a:xfrm>
          <a:prstGeom prst="rect">
            <a:avLst/>
          </a:prstGeom>
          <a:noFill/>
        </p:spPr>
        <p:txBody>
          <a:bodyPr wrap="none" rtlCol="0">
            <a:spAutoFit/>
          </a:bodyPr>
          <a:lstStyle/>
          <a:p>
            <a:pPr algn="ctr"/>
            <a:r>
              <a:rPr lang="en-CA" sz="1400" dirty="0">
                <a:solidFill>
                  <a:srgbClr val="0070C0"/>
                </a:solidFill>
                <a:latin typeface="Segoe UI Semibold" panose="020B0702040204020203" pitchFamily="34" charset="0"/>
                <a:ea typeface="Segoe UI Black" panose="020B0A02040204020203" pitchFamily="34" charset="0"/>
                <a:cs typeface="Segoe UI Semibold" panose="020B0702040204020203" pitchFamily="34" charset="0"/>
              </a:rPr>
              <a:t>Traditional ML Models</a:t>
            </a:r>
          </a:p>
        </p:txBody>
      </p:sp>
      <p:sp>
        <p:nvSpPr>
          <p:cNvPr id="10" name="TextBox 9">
            <a:extLst>
              <a:ext uri="{FF2B5EF4-FFF2-40B4-BE49-F238E27FC236}">
                <a16:creationId xmlns:a16="http://schemas.microsoft.com/office/drawing/2014/main" id="{D70E52C5-A0A4-AA8A-94C7-D70C6803333D}"/>
              </a:ext>
            </a:extLst>
          </p:cNvPr>
          <p:cNvSpPr txBox="1"/>
          <p:nvPr/>
        </p:nvSpPr>
        <p:spPr>
          <a:xfrm>
            <a:off x="7373054" y="724130"/>
            <a:ext cx="3472233" cy="307777"/>
          </a:xfrm>
          <a:prstGeom prst="rect">
            <a:avLst/>
          </a:prstGeom>
          <a:noFill/>
        </p:spPr>
        <p:txBody>
          <a:bodyPr wrap="none" rtlCol="0">
            <a:spAutoFit/>
          </a:bodyPr>
          <a:lstStyle/>
          <a:p>
            <a:pPr algn="ctr"/>
            <a:r>
              <a:rPr lang="en-CA" sz="1400" dirty="0">
                <a:solidFill>
                  <a:srgbClr val="C00000"/>
                </a:solidFill>
                <a:latin typeface="Segoe UI Semibold" panose="020B0702040204020203" pitchFamily="34" charset="0"/>
                <a:ea typeface="Segoe UI Black" panose="020B0A02040204020203" pitchFamily="34" charset="0"/>
                <a:cs typeface="Segoe UI Semibold" panose="020B0702040204020203" pitchFamily="34" charset="0"/>
              </a:rPr>
              <a:t>Transfer Learning Deep Learning Models</a:t>
            </a:r>
          </a:p>
        </p:txBody>
      </p:sp>
      <p:sp>
        <p:nvSpPr>
          <p:cNvPr id="12" name="Rectangle 11">
            <a:extLst>
              <a:ext uri="{FF2B5EF4-FFF2-40B4-BE49-F238E27FC236}">
                <a16:creationId xmlns:a16="http://schemas.microsoft.com/office/drawing/2014/main" id="{2014C8C1-BEEC-4707-C4A5-92E7AFFB6B9A}"/>
              </a:ext>
            </a:extLst>
          </p:cNvPr>
          <p:cNvSpPr/>
          <p:nvPr/>
        </p:nvSpPr>
        <p:spPr>
          <a:xfrm>
            <a:off x="6565403" y="1272970"/>
            <a:ext cx="1138684" cy="534838"/>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731EC69C-B906-40D1-256C-92E089F5DC9A}"/>
              </a:ext>
            </a:extLst>
          </p:cNvPr>
          <p:cNvSpPr/>
          <p:nvPr/>
        </p:nvSpPr>
        <p:spPr>
          <a:xfrm>
            <a:off x="8365216" y="1272970"/>
            <a:ext cx="1487908" cy="534838"/>
          </a:xfrm>
          <a:prstGeom prst="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1C72B4F-4F8A-B8B1-B0F7-9C20BCFDB648}"/>
              </a:ext>
            </a:extLst>
          </p:cNvPr>
          <p:cNvSpPr/>
          <p:nvPr/>
        </p:nvSpPr>
        <p:spPr>
          <a:xfrm>
            <a:off x="10389780" y="1272970"/>
            <a:ext cx="1252267" cy="534838"/>
          </a:xfrm>
          <a:prstGeom prst="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479EC6DB-8AF4-C3A9-B563-F451419625B2}"/>
              </a:ext>
            </a:extLst>
          </p:cNvPr>
          <p:cNvSpPr txBox="1"/>
          <p:nvPr/>
        </p:nvSpPr>
        <p:spPr>
          <a:xfrm>
            <a:off x="6680879" y="1371112"/>
            <a:ext cx="907621" cy="338554"/>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VGG 16</a:t>
            </a:r>
          </a:p>
        </p:txBody>
      </p:sp>
      <p:sp>
        <p:nvSpPr>
          <p:cNvPr id="16" name="TextBox 15">
            <a:extLst>
              <a:ext uri="{FF2B5EF4-FFF2-40B4-BE49-F238E27FC236}">
                <a16:creationId xmlns:a16="http://schemas.microsoft.com/office/drawing/2014/main" id="{591C0E77-68E7-4861-E08A-861A05208FC2}"/>
              </a:ext>
            </a:extLst>
          </p:cNvPr>
          <p:cNvSpPr txBox="1"/>
          <p:nvPr/>
        </p:nvSpPr>
        <p:spPr>
          <a:xfrm>
            <a:off x="8351706" y="1371112"/>
            <a:ext cx="1487908" cy="338554"/>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DenseNet161</a:t>
            </a:r>
          </a:p>
        </p:txBody>
      </p:sp>
      <p:sp>
        <p:nvSpPr>
          <p:cNvPr id="17" name="TextBox 16">
            <a:extLst>
              <a:ext uri="{FF2B5EF4-FFF2-40B4-BE49-F238E27FC236}">
                <a16:creationId xmlns:a16="http://schemas.microsoft.com/office/drawing/2014/main" id="{08529D5F-EC3A-8A22-2C9D-F3AA81592BB9}"/>
              </a:ext>
            </a:extLst>
          </p:cNvPr>
          <p:cNvSpPr txBox="1"/>
          <p:nvPr/>
        </p:nvSpPr>
        <p:spPr>
          <a:xfrm>
            <a:off x="10376270" y="1371112"/>
            <a:ext cx="1252267" cy="338554"/>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ResNet152</a:t>
            </a:r>
          </a:p>
        </p:txBody>
      </p:sp>
      <p:cxnSp>
        <p:nvCxnSpPr>
          <p:cNvPr id="19" name="Straight Arrow Connector 18">
            <a:extLst>
              <a:ext uri="{FF2B5EF4-FFF2-40B4-BE49-F238E27FC236}">
                <a16:creationId xmlns:a16="http://schemas.microsoft.com/office/drawing/2014/main" id="{22FAE3A2-7921-384F-FBF3-23079264FD7D}"/>
              </a:ext>
            </a:extLst>
          </p:cNvPr>
          <p:cNvCxnSpPr/>
          <p:nvPr/>
        </p:nvCxnSpPr>
        <p:spPr>
          <a:xfrm>
            <a:off x="6997955" y="3409420"/>
            <a:ext cx="0" cy="6469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D4ECAE1-E414-ECE0-0DC0-465856A2BE3C}"/>
              </a:ext>
            </a:extLst>
          </p:cNvPr>
          <p:cNvCxnSpPr/>
          <p:nvPr/>
        </p:nvCxnSpPr>
        <p:spPr>
          <a:xfrm>
            <a:off x="9028618" y="3446827"/>
            <a:ext cx="0" cy="6469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A9C7093-2533-ADB7-7E44-0D4EB49AED5A}"/>
              </a:ext>
            </a:extLst>
          </p:cNvPr>
          <p:cNvCxnSpPr/>
          <p:nvPr/>
        </p:nvCxnSpPr>
        <p:spPr>
          <a:xfrm>
            <a:off x="10999518" y="3429000"/>
            <a:ext cx="0" cy="6469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D80D520-86C2-8AD1-9B0D-52D996EDC552}"/>
              </a:ext>
            </a:extLst>
          </p:cNvPr>
          <p:cNvSpPr/>
          <p:nvPr/>
        </p:nvSpPr>
        <p:spPr>
          <a:xfrm>
            <a:off x="6577283" y="3646227"/>
            <a:ext cx="4846874" cy="21566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1"/>
                </a:solidFill>
                <a:latin typeface="Segoe UI Semibold" panose="020B0702040204020203" pitchFamily="34" charset="0"/>
                <a:cs typeface="Segoe UI Semibold" panose="020B0702040204020203" pitchFamily="34" charset="0"/>
              </a:rPr>
              <a:t>I N D I V I D U A L    M O D E L    T R A I N I N G</a:t>
            </a:r>
          </a:p>
        </p:txBody>
      </p:sp>
      <p:pic>
        <p:nvPicPr>
          <p:cNvPr id="24" name="Graphic 23" descr="Database outline">
            <a:extLst>
              <a:ext uri="{FF2B5EF4-FFF2-40B4-BE49-F238E27FC236}">
                <a16:creationId xmlns:a16="http://schemas.microsoft.com/office/drawing/2014/main" id="{158AC8A3-6ECB-BF2C-0227-FF896D28A1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80879" y="4083960"/>
            <a:ext cx="672858" cy="672858"/>
          </a:xfrm>
          <a:prstGeom prst="rect">
            <a:avLst/>
          </a:prstGeom>
        </p:spPr>
      </p:pic>
      <p:pic>
        <p:nvPicPr>
          <p:cNvPr id="27" name="Graphic 26" descr="Database outline">
            <a:extLst>
              <a:ext uri="{FF2B5EF4-FFF2-40B4-BE49-F238E27FC236}">
                <a16:creationId xmlns:a16="http://schemas.microsoft.com/office/drawing/2014/main" id="{69FA21D3-0586-76FB-1303-56905DF2AD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92189" y="4067361"/>
            <a:ext cx="672858" cy="672858"/>
          </a:xfrm>
          <a:prstGeom prst="rect">
            <a:avLst/>
          </a:prstGeom>
        </p:spPr>
      </p:pic>
      <p:pic>
        <p:nvPicPr>
          <p:cNvPr id="28" name="Graphic 27" descr="Database outline">
            <a:extLst>
              <a:ext uri="{FF2B5EF4-FFF2-40B4-BE49-F238E27FC236}">
                <a16:creationId xmlns:a16="http://schemas.microsoft.com/office/drawing/2014/main" id="{2214FFAF-1ED7-5C31-4554-41DED983EF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5974" y="4056401"/>
            <a:ext cx="672858" cy="672858"/>
          </a:xfrm>
          <a:prstGeom prst="rect">
            <a:avLst/>
          </a:prstGeom>
        </p:spPr>
      </p:pic>
      <p:sp>
        <p:nvSpPr>
          <p:cNvPr id="37" name="Flowchart: Multidocument 36">
            <a:extLst>
              <a:ext uri="{FF2B5EF4-FFF2-40B4-BE49-F238E27FC236}">
                <a16:creationId xmlns:a16="http://schemas.microsoft.com/office/drawing/2014/main" id="{93CC67EE-BBF8-6C66-3464-7580B058ABAA}"/>
              </a:ext>
            </a:extLst>
          </p:cNvPr>
          <p:cNvSpPr/>
          <p:nvPr/>
        </p:nvSpPr>
        <p:spPr>
          <a:xfrm>
            <a:off x="2285946" y="1130634"/>
            <a:ext cx="1072595" cy="1016379"/>
          </a:xfrm>
          <a:prstGeom prst="flowChartMultidocumen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 name="TextBox 37">
            <a:extLst>
              <a:ext uri="{FF2B5EF4-FFF2-40B4-BE49-F238E27FC236}">
                <a16:creationId xmlns:a16="http://schemas.microsoft.com/office/drawing/2014/main" id="{E8A8EDC4-9A2C-E8BB-E2F7-54382596919D}"/>
              </a:ext>
            </a:extLst>
          </p:cNvPr>
          <p:cNvSpPr txBox="1"/>
          <p:nvPr/>
        </p:nvSpPr>
        <p:spPr>
          <a:xfrm>
            <a:off x="2321494" y="1338741"/>
            <a:ext cx="785792" cy="600164"/>
          </a:xfrm>
          <a:prstGeom prst="rect">
            <a:avLst/>
          </a:prstGeom>
          <a:noFill/>
        </p:spPr>
        <p:txBody>
          <a:bodyPr wrap="none" rtlCol="0">
            <a:spAutoFit/>
          </a:bodyPr>
          <a:lstStyle/>
          <a:p>
            <a:pPr algn="ctr"/>
            <a:r>
              <a:rPr lang="en-CA" sz="1100" dirty="0">
                <a:solidFill>
                  <a:schemeClr val="bg1"/>
                </a:solidFill>
                <a:latin typeface="Segoe UI Semibold" panose="020B0702040204020203" pitchFamily="34" charset="0"/>
                <a:cs typeface="Segoe UI Semibold" panose="020B0702040204020203" pitchFamily="34" charset="0"/>
              </a:rPr>
              <a:t>Random</a:t>
            </a:r>
          </a:p>
          <a:p>
            <a:pPr algn="ctr"/>
            <a:r>
              <a:rPr lang="en-CA" sz="1100" dirty="0">
                <a:solidFill>
                  <a:schemeClr val="bg1"/>
                </a:solidFill>
                <a:latin typeface="Segoe UI Semibold" panose="020B0702040204020203" pitchFamily="34" charset="0"/>
                <a:cs typeface="Segoe UI Semibold" panose="020B0702040204020203" pitchFamily="34" charset="0"/>
              </a:rPr>
              <a:t>Data</a:t>
            </a:r>
          </a:p>
          <a:p>
            <a:pPr algn="ctr"/>
            <a:r>
              <a:rPr lang="en-CA" sz="1100" dirty="0">
                <a:solidFill>
                  <a:schemeClr val="bg1"/>
                </a:solidFill>
                <a:latin typeface="Segoe UI Semibold" panose="020B0702040204020203" pitchFamily="34" charset="0"/>
                <a:cs typeface="Segoe UI Semibold" panose="020B0702040204020203" pitchFamily="34" charset="0"/>
              </a:rPr>
              <a:t>Sampling</a:t>
            </a:r>
          </a:p>
        </p:txBody>
      </p:sp>
      <p:cxnSp>
        <p:nvCxnSpPr>
          <p:cNvPr id="40" name="Straight Connector 39">
            <a:extLst>
              <a:ext uri="{FF2B5EF4-FFF2-40B4-BE49-F238E27FC236}">
                <a16:creationId xmlns:a16="http://schemas.microsoft.com/office/drawing/2014/main" id="{EEEF398C-3EFF-D196-90B6-DEE16B1C870E}"/>
              </a:ext>
            </a:extLst>
          </p:cNvPr>
          <p:cNvCxnSpPr/>
          <p:nvPr/>
        </p:nvCxnSpPr>
        <p:spPr>
          <a:xfrm>
            <a:off x="2822243" y="2170117"/>
            <a:ext cx="0" cy="192556"/>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C10DDCB-E69C-FE70-C4B9-D33C6074E7E1}"/>
              </a:ext>
            </a:extLst>
          </p:cNvPr>
          <p:cNvCxnSpPr>
            <a:cxnSpLocks/>
          </p:cNvCxnSpPr>
          <p:nvPr/>
        </p:nvCxnSpPr>
        <p:spPr>
          <a:xfrm>
            <a:off x="1012158" y="2362673"/>
            <a:ext cx="35627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140B912-4FFE-7601-635A-A51DD16D578B}"/>
              </a:ext>
            </a:extLst>
          </p:cNvPr>
          <p:cNvCxnSpPr>
            <a:cxnSpLocks/>
          </p:cNvCxnSpPr>
          <p:nvPr/>
        </p:nvCxnSpPr>
        <p:spPr>
          <a:xfrm>
            <a:off x="1012157" y="2363864"/>
            <a:ext cx="1" cy="4091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C1EC0B5-36A4-B636-B685-33F76D4F7149}"/>
              </a:ext>
            </a:extLst>
          </p:cNvPr>
          <p:cNvCxnSpPr>
            <a:cxnSpLocks/>
          </p:cNvCxnSpPr>
          <p:nvPr/>
        </p:nvCxnSpPr>
        <p:spPr>
          <a:xfrm flipH="1">
            <a:off x="2817371" y="2355120"/>
            <a:ext cx="2331" cy="4456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01918C4-A958-3231-7782-4CC24358C7D1}"/>
              </a:ext>
            </a:extLst>
          </p:cNvPr>
          <p:cNvCxnSpPr>
            <a:cxnSpLocks/>
          </p:cNvCxnSpPr>
          <p:nvPr/>
        </p:nvCxnSpPr>
        <p:spPr>
          <a:xfrm>
            <a:off x="4574867" y="2357807"/>
            <a:ext cx="0" cy="4075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4F7CA10-7DA2-743E-4DF4-98987DBEC3A1}"/>
              </a:ext>
            </a:extLst>
          </p:cNvPr>
          <p:cNvCxnSpPr>
            <a:cxnSpLocks/>
          </p:cNvCxnSpPr>
          <p:nvPr/>
        </p:nvCxnSpPr>
        <p:spPr>
          <a:xfrm>
            <a:off x="6997955" y="4729260"/>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90F1F88-AAAB-6072-ED05-4D0779107444}"/>
              </a:ext>
            </a:extLst>
          </p:cNvPr>
          <p:cNvCxnSpPr/>
          <p:nvPr/>
        </p:nvCxnSpPr>
        <p:spPr>
          <a:xfrm>
            <a:off x="6997955" y="4928360"/>
            <a:ext cx="4005531"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62D91BE3-7426-7D04-2454-DB28B3C83E05}"/>
              </a:ext>
            </a:extLst>
          </p:cNvPr>
          <p:cNvCxnSpPr>
            <a:cxnSpLocks/>
          </p:cNvCxnSpPr>
          <p:nvPr/>
        </p:nvCxnSpPr>
        <p:spPr>
          <a:xfrm>
            <a:off x="11003486" y="4729260"/>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F122F7-2720-542E-17C8-18F42C24D47E}"/>
              </a:ext>
            </a:extLst>
          </p:cNvPr>
          <p:cNvCxnSpPr>
            <a:cxnSpLocks/>
          </p:cNvCxnSpPr>
          <p:nvPr/>
        </p:nvCxnSpPr>
        <p:spPr>
          <a:xfrm>
            <a:off x="9030911" y="4729260"/>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415D833-CE6E-C029-1FB9-05325CBF174F}"/>
              </a:ext>
            </a:extLst>
          </p:cNvPr>
          <p:cNvCxnSpPr>
            <a:cxnSpLocks/>
          </p:cNvCxnSpPr>
          <p:nvPr/>
        </p:nvCxnSpPr>
        <p:spPr>
          <a:xfrm>
            <a:off x="9028618" y="4928360"/>
            <a:ext cx="0" cy="291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Graphic 28" descr="Database with solid fill">
            <a:extLst>
              <a:ext uri="{FF2B5EF4-FFF2-40B4-BE49-F238E27FC236}">
                <a16:creationId xmlns:a16="http://schemas.microsoft.com/office/drawing/2014/main" id="{6DE0A958-8E39-1C9A-8999-326C3D621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8883" y="6009037"/>
            <a:ext cx="914400" cy="914400"/>
          </a:xfrm>
          <a:prstGeom prst="rect">
            <a:avLst/>
          </a:prstGeom>
        </p:spPr>
      </p:pic>
      <p:cxnSp>
        <p:nvCxnSpPr>
          <p:cNvPr id="31" name="Straight Arrow Connector 30">
            <a:extLst>
              <a:ext uri="{FF2B5EF4-FFF2-40B4-BE49-F238E27FC236}">
                <a16:creationId xmlns:a16="http://schemas.microsoft.com/office/drawing/2014/main" id="{0E72817C-74B8-A1F3-682B-D7A69788FF17}"/>
              </a:ext>
            </a:extLst>
          </p:cNvPr>
          <p:cNvCxnSpPr>
            <a:cxnSpLocks/>
          </p:cNvCxnSpPr>
          <p:nvPr/>
        </p:nvCxnSpPr>
        <p:spPr>
          <a:xfrm>
            <a:off x="3910096" y="5405221"/>
            <a:ext cx="1304812" cy="776378"/>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8BB702-3475-E818-DBC1-53D845DECE30}"/>
              </a:ext>
            </a:extLst>
          </p:cNvPr>
          <p:cNvCxnSpPr>
            <a:cxnSpLocks/>
          </p:cNvCxnSpPr>
          <p:nvPr/>
        </p:nvCxnSpPr>
        <p:spPr>
          <a:xfrm>
            <a:off x="5884577" y="5333435"/>
            <a:ext cx="0" cy="733246"/>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0A7E715-D299-F0D3-A37A-C38D0343CCD5}"/>
              </a:ext>
            </a:extLst>
          </p:cNvPr>
          <p:cNvCxnSpPr>
            <a:cxnSpLocks/>
          </p:cNvCxnSpPr>
          <p:nvPr/>
        </p:nvCxnSpPr>
        <p:spPr>
          <a:xfrm flipH="1">
            <a:off x="6615021" y="5318005"/>
            <a:ext cx="1136517" cy="941231"/>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49308FB-77D2-5617-EAA5-F9904E78B4B3}"/>
              </a:ext>
            </a:extLst>
          </p:cNvPr>
          <p:cNvSpPr/>
          <p:nvPr/>
        </p:nvSpPr>
        <p:spPr>
          <a:xfrm>
            <a:off x="3491527" y="5658378"/>
            <a:ext cx="4846874" cy="21566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1"/>
                </a:solidFill>
                <a:latin typeface="Segoe UI Semibold" panose="020B0702040204020203" pitchFamily="34" charset="0"/>
                <a:cs typeface="Segoe UI Semibold" panose="020B0702040204020203" pitchFamily="34" charset="0"/>
              </a:rPr>
              <a:t>E N S E M B L E   M O D E L    T R A I N I N G</a:t>
            </a:r>
          </a:p>
        </p:txBody>
      </p:sp>
      <p:cxnSp>
        <p:nvCxnSpPr>
          <p:cNvPr id="41" name="Straight Connector 40">
            <a:extLst>
              <a:ext uri="{FF2B5EF4-FFF2-40B4-BE49-F238E27FC236}">
                <a16:creationId xmlns:a16="http://schemas.microsoft.com/office/drawing/2014/main" id="{2BC56E11-D12B-B278-2683-20C4E205B7EB}"/>
              </a:ext>
            </a:extLst>
          </p:cNvPr>
          <p:cNvCxnSpPr>
            <a:cxnSpLocks/>
          </p:cNvCxnSpPr>
          <p:nvPr/>
        </p:nvCxnSpPr>
        <p:spPr>
          <a:xfrm>
            <a:off x="999159" y="4810939"/>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73535A3-F192-A949-FDF9-D49B137DA5B8}"/>
              </a:ext>
            </a:extLst>
          </p:cNvPr>
          <p:cNvCxnSpPr>
            <a:cxnSpLocks/>
          </p:cNvCxnSpPr>
          <p:nvPr/>
        </p:nvCxnSpPr>
        <p:spPr>
          <a:xfrm>
            <a:off x="999159" y="5010039"/>
            <a:ext cx="3580669" cy="20128"/>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073F12F-309E-24D0-004E-62E72A86BE3E}"/>
              </a:ext>
            </a:extLst>
          </p:cNvPr>
          <p:cNvCxnSpPr>
            <a:cxnSpLocks/>
          </p:cNvCxnSpPr>
          <p:nvPr/>
        </p:nvCxnSpPr>
        <p:spPr>
          <a:xfrm>
            <a:off x="4579828" y="4831067"/>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074F7D-48E8-3F64-E494-F69BEC860564}"/>
              </a:ext>
            </a:extLst>
          </p:cNvPr>
          <p:cNvCxnSpPr>
            <a:cxnSpLocks/>
          </p:cNvCxnSpPr>
          <p:nvPr/>
        </p:nvCxnSpPr>
        <p:spPr>
          <a:xfrm>
            <a:off x="2780487" y="4810939"/>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84D915D-6F69-A66D-50AD-CDF6637E43DE}"/>
              </a:ext>
            </a:extLst>
          </p:cNvPr>
          <p:cNvCxnSpPr>
            <a:cxnSpLocks/>
          </p:cNvCxnSpPr>
          <p:nvPr/>
        </p:nvCxnSpPr>
        <p:spPr>
          <a:xfrm>
            <a:off x="2780487" y="5020103"/>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E9BBB79-4D60-921F-C817-698D94E13394}"/>
              </a:ext>
            </a:extLst>
          </p:cNvPr>
          <p:cNvSpPr/>
          <p:nvPr/>
        </p:nvSpPr>
        <p:spPr>
          <a:xfrm>
            <a:off x="253580" y="4294003"/>
            <a:ext cx="4846874" cy="21566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1"/>
                </a:solidFill>
                <a:latin typeface="Segoe UI Semibold" panose="020B0702040204020203" pitchFamily="34" charset="0"/>
                <a:cs typeface="Segoe UI Semibold" panose="020B0702040204020203" pitchFamily="34" charset="0"/>
              </a:rPr>
              <a:t>I N D I V I D U A L    M O D E L    T R A I N I N G</a:t>
            </a:r>
          </a:p>
        </p:txBody>
      </p:sp>
      <p:cxnSp>
        <p:nvCxnSpPr>
          <p:cNvPr id="65" name="Straight Connector 64">
            <a:extLst>
              <a:ext uri="{FF2B5EF4-FFF2-40B4-BE49-F238E27FC236}">
                <a16:creationId xmlns:a16="http://schemas.microsoft.com/office/drawing/2014/main" id="{4620F86F-29D4-4DA1-7E19-E7D796752622}"/>
              </a:ext>
            </a:extLst>
          </p:cNvPr>
          <p:cNvCxnSpPr>
            <a:cxnSpLocks/>
          </p:cNvCxnSpPr>
          <p:nvPr/>
        </p:nvCxnSpPr>
        <p:spPr>
          <a:xfrm>
            <a:off x="2780487" y="5219825"/>
            <a:ext cx="6248131" cy="0"/>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5E347638-DA65-2CA8-8699-009D56DDD854}"/>
              </a:ext>
            </a:extLst>
          </p:cNvPr>
          <p:cNvSpPr/>
          <p:nvPr/>
        </p:nvSpPr>
        <p:spPr>
          <a:xfrm>
            <a:off x="598520" y="2854459"/>
            <a:ext cx="886228" cy="436696"/>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4B41888-3283-4E58-F5E0-520DF801C628}"/>
              </a:ext>
            </a:extLst>
          </p:cNvPr>
          <p:cNvSpPr/>
          <p:nvPr/>
        </p:nvSpPr>
        <p:spPr>
          <a:xfrm>
            <a:off x="2153825" y="2834433"/>
            <a:ext cx="1274446" cy="445636"/>
          </a:xfrm>
          <a:prstGeom prst="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C9FF8F2-5D76-22B5-C3BC-91244E4CF16F}"/>
              </a:ext>
            </a:extLst>
          </p:cNvPr>
          <p:cNvSpPr/>
          <p:nvPr/>
        </p:nvSpPr>
        <p:spPr>
          <a:xfrm>
            <a:off x="4054188" y="2801227"/>
            <a:ext cx="1274443" cy="478842"/>
          </a:xfrm>
          <a:prstGeom prst="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CCE5DD9B-E7FE-8B44-6594-8CCCA064E0C2}"/>
              </a:ext>
            </a:extLst>
          </p:cNvPr>
          <p:cNvSpPr txBox="1"/>
          <p:nvPr/>
        </p:nvSpPr>
        <p:spPr>
          <a:xfrm>
            <a:off x="702995" y="2911775"/>
            <a:ext cx="647934" cy="338554"/>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SVM</a:t>
            </a:r>
          </a:p>
        </p:txBody>
      </p:sp>
      <p:sp>
        <p:nvSpPr>
          <p:cNvPr id="30" name="TextBox 29">
            <a:extLst>
              <a:ext uri="{FF2B5EF4-FFF2-40B4-BE49-F238E27FC236}">
                <a16:creationId xmlns:a16="http://schemas.microsoft.com/office/drawing/2014/main" id="{39EF4CD9-F444-CBDC-B9D9-339941F88FEA}"/>
              </a:ext>
            </a:extLst>
          </p:cNvPr>
          <p:cNvSpPr txBox="1"/>
          <p:nvPr/>
        </p:nvSpPr>
        <p:spPr>
          <a:xfrm>
            <a:off x="2257149" y="2767606"/>
            <a:ext cx="1024639" cy="584775"/>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Random</a:t>
            </a:r>
          </a:p>
          <a:p>
            <a:pPr algn="ctr"/>
            <a:r>
              <a:rPr lang="en-CA" sz="1600" dirty="0">
                <a:solidFill>
                  <a:schemeClr val="bg1"/>
                </a:solidFill>
                <a:latin typeface="Segoe UI Black" panose="020B0A02040204020203" pitchFamily="34" charset="0"/>
                <a:ea typeface="Segoe UI Black" panose="020B0A02040204020203" pitchFamily="34" charset="0"/>
              </a:rPr>
              <a:t>Forest</a:t>
            </a:r>
          </a:p>
        </p:txBody>
      </p:sp>
      <p:sp>
        <p:nvSpPr>
          <p:cNvPr id="32" name="TextBox 31">
            <a:extLst>
              <a:ext uri="{FF2B5EF4-FFF2-40B4-BE49-F238E27FC236}">
                <a16:creationId xmlns:a16="http://schemas.microsoft.com/office/drawing/2014/main" id="{997965D7-A864-12B3-981B-429AAAFE4C1F}"/>
              </a:ext>
            </a:extLst>
          </p:cNvPr>
          <p:cNvSpPr txBox="1"/>
          <p:nvPr/>
        </p:nvSpPr>
        <p:spPr>
          <a:xfrm>
            <a:off x="4100999" y="2742185"/>
            <a:ext cx="1295547" cy="584775"/>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Logistic</a:t>
            </a:r>
          </a:p>
          <a:p>
            <a:pPr algn="ctr"/>
            <a:r>
              <a:rPr lang="en-CA" sz="1600" dirty="0">
                <a:solidFill>
                  <a:schemeClr val="bg1"/>
                </a:solidFill>
                <a:latin typeface="Segoe UI Black" panose="020B0A02040204020203" pitchFamily="34" charset="0"/>
                <a:ea typeface="Segoe UI Black" panose="020B0A02040204020203" pitchFamily="34" charset="0"/>
              </a:rPr>
              <a:t>Regression</a:t>
            </a:r>
          </a:p>
        </p:txBody>
      </p:sp>
      <p:pic>
        <p:nvPicPr>
          <p:cNvPr id="1026" name="Picture 2" descr="machine learning - What does kernel size mean? - Cross Validated">
            <a:extLst>
              <a:ext uri="{FF2B5EF4-FFF2-40B4-BE49-F238E27FC236}">
                <a16:creationId xmlns:a16="http://schemas.microsoft.com/office/drawing/2014/main" id="{F143532F-329D-B727-CD1E-879952FD42E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4252" y="1952053"/>
            <a:ext cx="2196413" cy="1571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omprehensive Introduction to Different Types of Convolutions in Deep  Learning | by Kunlun Bai | Towards Data Science">
            <a:extLst>
              <a:ext uri="{FF2B5EF4-FFF2-40B4-BE49-F238E27FC236}">
                <a16:creationId xmlns:a16="http://schemas.microsoft.com/office/drawing/2014/main" id="{88D8ABF0-FA10-9AD5-CCD8-60C2B587101F}"/>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693" y="3221326"/>
            <a:ext cx="5415143" cy="199818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achine learning - What does kernel size mean? - Cross Validated">
            <a:extLst>
              <a:ext uri="{FF2B5EF4-FFF2-40B4-BE49-F238E27FC236}">
                <a16:creationId xmlns:a16="http://schemas.microsoft.com/office/drawing/2014/main" id="{7C0FA62D-91E7-EBD3-0C1E-A821CB45F601}"/>
              </a:ext>
            </a:extLst>
          </p:cNvPr>
          <p:cNvPicPr>
            <a:picLocks noChangeAspect="1" noChangeArrowheads="1"/>
          </p:cNvPicPr>
          <p:nvPr/>
        </p:nvPicPr>
        <p:blipFill>
          <a:blip r:embed="rId6">
            <a:clrChange>
              <a:clrFrom>
                <a:srgbClr val="FFFFFF"/>
              </a:clrFrom>
              <a:clrTo>
                <a:srgbClr val="FFFFFF">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8167439" y="1881208"/>
            <a:ext cx="2196413" cy="157172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achine learning - What does kernel size mean? - Cross Validated">
            <a:extLst>
              <a:ext uri="{FF2B5EF4-FFF2-40B4-BE49-F238E27FC236}">
                <a16:creationId xmlns:a16="http://schemas.microsoft.com/office/drawing/2014/main" id="{1746F7EC-144D-9D04-C1E1-F1E490C80F26}"/>
              </a:ext>
            </a:extLst>
          </p:cNvPr>
          <p:cNvPicPr>
            <a:picLocks noChangeAspect="1" noChangeArrowheads="1"/>
          </p:cNvPicPr>
          <p:nvPr/>
        </p:nvPicPr>
        <p:blipFill>
          <a:blip r:embed="rId6">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0018982" y="1879989"/>
            <a:ext cx="2196413" cy="15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40369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3C73B-63A5-A72A-E9EB-BD290D01F01A}"/>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35CBDC22-09A8-DAEC-2174-9C8EDF063312}"/>
              </a:ext>
            </a:extLst>
          </p:cNvPr>
          <p:cNvSpPr txBox="1"/>
          <p:nvPr/>
        </p:nvSpPr>
        <p:spPr>
          <a:xfrm>
            <a:off x="741872" y="203522"/>
            <a:ext cx="3801041"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Technical Approach: ML Models</a:t>
            </a:r>
          </a:p>
        </p:txBody>
      </p:sp>
      <p:sp>
        <p:nvSpPr>
          <p:cNvPr id="6" name="TextBox 5">
            <a:extLst>
              <a:ext uri="{FF2B5EF4-FFF2-40B4-BE49-F238E27FC236}">
                <a16:creationId xmlns:a16="http://schemas.microsoft.com/office/drawing/2014/main" id="{9B758F40-46EA-FC82-5DFB-FAA3E8B2D3F8}"/>
              </a:ext>
            </a:extLst>
          </p:cNvPr>
          <p:cNvSpPr txBox="1"/>
          <p:nvPr/>
        </p:nvSpPr>
        <p:spPr>
          <a:xfrm>
            <a:off x="370935" y="751406"/>
            <a:ext cx="8419381" cy="307777"/>
          </a:xfrm>
          <a:prstGeom prst="rect">
            <a:avLst/>
          </a:prstGeom>
          <a:noFill/>
        </p:spPr>
        <p:txBody>
          <a:bodyPr wrap="square" rtlCol="0">
            <a:spAutoFit/>
          </a:bodyPr>
          <a:lstStyle/>
          <a:p>
            <a:pPr marL="285750" indent="-285750" algn="just">
              <a:buFont typeface="Wingdings" panose="05000000000000000000" pitchFamily="2" charset="2"/>
              <a:buChar char="§"/>
            </a:pPr>
            <a:r>
              <a:rPr lang="en-CA" sz="14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Feature Selection: </a:t>
            </a:r>
            <a:r>
              <a:rPr lang="en-CA" sz="1400" dirty="0">
                <a:solidFill>
                  <a:schemeClr val="bg1"/>
                </a:solidFill>
                <a:latin typeface="Segoe UI Semibold" panose="020B0702040204020203" pitchFamily="34" charset="0"/>
                <a:cs typeface="Segoe UI Semibold" panose="020B0702040204020203" pitchFamily="34" charset="0"/>
              </a:rPr>
              <a:t>Extract Local Binary Pattern features from the training set</a:t>
            </a:r>
          </a:p>
        </p:txBody>
      </p:sp>
      <p:pic>
        <p:nvPicPr>
          <p:cNvPr id="7" name="Picture 6">
            <a:extLst>
              <a:ext uri="{FF2B5EF4-FFF2-40B4-BE49-F238E27FC236}">
                <a16:creationId xmlns:a16="http://schemas.microsoft.com/office/drawing/2014/main" id="{00C7346B-C5AD-907B-BE14-315B4B3D9719}"/>
              </a:ext>
            </a:extLst>
          </p:cNvPr>
          <p:cNvPicPr>
            <a:picLocks noChangeAspect="1"/>
          </p:cNvPicPr>
          <p:nvPr/>
        </p:nvPicPr>
        <p:blipFill>
          <a:blip r:embed="rId2"/>
          <a:stretch>
            <a:fillRect/>
          </a:stretch>
        </p:blipFill>
        <p:spPr>
          <a:xfrm>
            <a:off x="1224902" y="1076923"/>
            <a:ext cx="4988469" cy="2158792"/>
          </a:xfrm>
          <a:prstGeom prst="rect">
            <a:avLst/>
          </a:prstGeom>
        </p:spPr>
      </p:pic>
      <p:sp>
        <p:nvSpPr>
          <p:cNvPr id="8" name="TextBox 7">
            <a:extLst>
              <a:ext uri="{FF2B5EF4-FFF2-40B4-BE49-F238E27FC236}">
                <a16:creationId xmlns:a16="http://schemas.microsoft.com/office/drawing/2014/main" id="{03BFB441-9380-B4A1-F6FA-B3C490891EE4}"/>
              </a:ext>
            </a:extLst>
          </p:cNvPr>
          <p:cNvSpPr txBox="1"/>
          <p:nvPr/>
        </p:nvSpPr>
        <p:spPr>
          <a:xfrm>
            <a:off x="370935" y="3313904"/>
            <a:ext cx="11162582" cy="307777"/>
          </a:xfrm>
          <a:prstGeom prst="rect">
            <a:avLst/>
          </a:prstGeom>
          <a:noFill/>
        </p:spPr>
        <p:txBody>
          <a:bodyPr wrap="square" rtlCol="0">
            <a:spAutoFit/>
          </a:bodyPr>
          <a:lstStyle/>
          <a:p>
            <a:pPr marL="285750" indent="-285750" algn="just">
              <a:buFont typeface="Wingdings" panose="05000000000000000000" pitchFamily="2" charset="2"/>
              <a:buChar char="§"/>
            </a:pPr>
            <a:r>
              <a:rPr lang="en-CA" sz="14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5-fold Cross Validation: </a:t>
            </a:r>
            <a:r>
              <a:rPr lang="en-CA" sz="14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Cross validation of data on all ML models &amp; choose the best accuracy model</a:t>
            </a:r>
            <a:endParaRPr lang="en-CA" sz="1400" dirty="0">
              <a:solidFill>
                <a:schemeClr val="bg1"/>
              </a:solidFill>
              <a:latin typeface="Segoe UI Semibold" panose="020B0702040204020203" pitchFamily="34" charset="0"/>
              <a:cs typeface="Segoe UI Semibold" panose="020B0702040204020203" pitchFamily="34" charset="0"/>
            </a:endParaRPr>
          </a:p>
        </p:txBody>
      </p:sp>
      <p:pic>
        <p:nvPicPr>
          <p:cNvPr id="9" name="Picture 8">
            <a:extLst>
              <a:ext uri="{FF2B5EF4-FFF2-40B4-BE49-F238E27FC236}">
                <a16:creationId xmlns:a16="http://schemas.microsoft.com/office/drawing/2014/main" id="{550DD4F7-7DDD-41CF-4711-81D76A351DC6}"/>
              </a:ext>
            </a:extLst>
          </p:cNvPr>
          <p:cNvPicPr>
            <a:picLocks noChangeAspect="1"/>
          </p:cNvPicPr>
          <p:nvPr/>
        </p:nvPicPr>
        <p:blipFill>
          <a:blip r:embed="rId3"/>
          <a:stretch>
            <a:fillRect/>
          </a:stretch>
        </p:blipFill>
        <p:spPr>
          <a:xfrm>
            <a:off x="1224902" y="3637179"/>
            <a:ext cx="3200449" cy="1133652"/>
          </a:xfrm>
          <a:prstGeom prst="rect">
            <a:avLst/>
          </a:prstGeom>
        </p:spPr>
      </p:pic>
      <p:sp>
        <p:nvSpPr>
          <p:cNvPr id="10" name="TextBox 9">
            <a:extLst>
              <a:ext uri="{FF2B5EF4-FFF2-40B4-BE49-F238E27FC236}">
                <a16:creationId xmlns:a16="http://schemas.microsoft.com/office/drawing/2014/main" id="{BC2AB5C9-B56A-1894-8F3D-A373B97BDEB3}"/>
              </a:ext>
            </a:extLst>
          </p:cNvPr>
          <p:cNvSpPr txBox="1"/>
          <p:nvPr/>
        </p:nvSpPr>
        <p:spPr>
          <a:xfrm>
            <a:off x="370935" y="4851591"/>
            <a:ext cx="11162582" cy="307777"/>
          </a:xfrm>
          <a:prstGeom prst="rect">
            <a:avLst/>
          </a:prstGeom>
          <a:noFill/>
        </p:spPr>
        <p:txBody>
          <a:bodyPr wrap="square" rtlCol="0">
            <a:spAutoFit/>
          </a:bodyPr>
          <a:lstStyle/>
          <a:p>
            <a:pPr marL="285750" indent="-285750" algn="just">
              <a:buFont typeface="Wingdings" panose="05000000000000000000" pitchFamily="2" charset="2"/>
              <a:buChar char="§"/>
            </a:pPr>
            <a:r>
              <a:rPr lang="en-CA" sz="14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Hyperparameter Tuning: </a:t>
            </a:r>
            <a:r>
              <a:rPr lang="en-CA" sz="1400" dirty="0" err="1">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GridsearchCV</a:t>
            </a:r>
            <a:r>
              <a:rPr lang="en-CA" sz="14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 for choosing the best hyper parameters</a:t>
            </a:r>
            <a:endParaRPr lang="en-CA" sz="1400" dirty="0">
              <a:solidFill>
                <a:schemeClr val="bg1"/>
              </a:solidFill>
              <a:latin typeface="Segoe UI Semibold" panose="020B0702040204020203" pitchFamily="34" charset="0"/>
              <a:cs typeface="Segoe UI Semibold" panose="020B0702040204020203" pitchFamily="34" charset="0"/>
            </a:endParaRPr>
          </a:p>
        </p:txBody>
      </p:sp>
      <p:pic>
        <p:nvPicPr>
          <p:cNvPr id="11" name="Picture 10">
            <a:extLst>
              <a:ext uri="{FF2B5EF4-FFF2-40B4-BE49-F238E27FC236}">
                <a16:creationId xmlns:a16="http://schemas.microsoft.com/office/drawing/2014/main" id="{9EC3F0D0-F64D-6CD0-0369-5A6DEA21CA59}"/>
              </a:ext>
            </a:extLst>
          </p:cNvPr>
          <p:cNvPicPr>
            <a:picLocks noChangeAspect="1"/>
          </p:cNvPicPr>
          <p:nvPr/>
        </p:nvPicPr>
        <p:blipFill>
          <a:blip r:embed="rId4"/>
          <a:stretch>
            <a:fillRect/>
          </a:stretch>
        </p:blipFill>
        <p:spPr>
          <a:xfrm>
            <a:off x="1224902" y="5216115"/>
            <a:ext cx="4635679" cy="1423435"/>
          </a:xfrm>
          <a:prstGeom prst="rect">
            <a:avLst/>
          </a:prstGeom>
        </p:spPr>
      </p:pic>
    </p:spTree>
    <p:extLst>
      <p:ext uri="{BB962C8B-B14F-4D97-AF65-F5344CB8AC3E}">
        <p14:creationId xmlns:p14="http://schemas.microsoft.com/office/powerpoint/2010/main" val="354713396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5B7B0-35CF-3EE7-99D3-4AF6B5CC8F1E}"/>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A90C8221-8602-337E-CB90-86B4746FDF44}"/>
              </a:ext>
            </a:extLst>
          </p:cNvPr>
          <p:cNvSpPr txBox="1"/>
          <p:nvPr/>
        </p:nvSpPr>
        <p:spPr>
          <a:xfrm>
            <a:off x="741872" y="203522"/>
            <a:ext cx="3801041"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Technical Approach: ML Models</a:t>
            </a:r>
          </a:p>
        </p:txBody>
      </p:sp>
      <p:sp>
        <p:nvSpPr>
          <p:cNvPr id="6" name="TextBox 5">
            <a:extLst>
              <a:ext uri="{FF2B5EF4-FFF2-40B4-BE49-F238E27FC236}">
                <a16:creationId xmlns:a16="http://schemas.microsoft.com/office/drawing/2014/main" id="{7B281D05-D603-1D15-869D-351FF3A8292C}"/>
              </a:ext>
            </a:extLst>
          </p:cNvPr>
          <p:cNvSpPr txBox="1"/>
          <p:nvPr/>
        </p:nvSpPr>
        <p:spPr>
          <a:xfrm>
            <a:off x="257041" y="1315307"/>
            <a:ext cx="10762507" cy="134485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5 machine learning models were trained with the dataset after local binary pattern feature extraction</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Feature extraction is performed on both train set and test set</a:t>
            </a:r>
          </a:p>
          <a:p>
            <a:pPr marL="285750" indent="-285750" algn="just">
              <a:lnSpc>
                <a:spcPct val="150000"/>
              </a:lnSpc>
              <a:buFont typeface="Wingdings" panose="05000000000000000000" pitchFamily="2" charset="2"/>
              <a:buChar char="§"/>
            </a:pPr>
            <a:r>
              <a:rPr lang="en-CA" sz="1400" dirty="0" err="1">
                <a:solidFill>
                  <a:schemeClr val="bg1"/>
                </a:solidFill>
                <a:latin typeface="Segoe UI Semibold" panose="020B0702040204020203" pitchFamily="34" charset="0"/>
                <a:cs typeface="Segoe UI Semibold" panose="020B0702040204020203" pitchFamily="34" charset="0"/>
              </a:rPr>
              <a:t>GridsearchCV</a:t>
            </a:r>
            <a:r>
              <a:rPr lang="en-CA" sz="1400" dirty="0">
                <a:solidFill>
                  <a:schemeClr val="bg1"/>
                </a:solidFill>
                <a:latin typeface="Segoe UI Semibold" panose="020B0702040204020203" pitchFamily="34" charset="0"/>
                <a:cs typeface="Segoe UI Semibold" panose="020B0702040204020203" pitchFamily="34" charset="0"/>
              </a:rPr>
              <a:t> was used for choosing the  best hyperparameters </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Models:</a:t>
            </a:r>
          </a:p>
        </p:txBody>
      </p:sp>
      <p:pic>
        <p:nvPicPr>
          <p:cNvPr id="8" name="Picture 7">
            <a:extLst>
              <a:ext uri="{FF2B5EF4-FFF2-40B4-BE49-F238E27FC236}">
                <a16:creationId xmlns:a16="http://schemas.microsoft.com/office/drawing/2014/main" id="{C146C9D2-5305-FBBF-A019-16E9227D1732}"/>
              </a:ext>
            </a:extLst>
          </p:cNvPr>
          <p:cNvPicPr>
            <a:picLocks noChangeAspect="1"/>
          </p:cNvPicPr>
          <p:nvPr/>
        </p:nvPicPr>
        <p:blipFill>
          <a:blip r:embed="rId2"/>
          <a:stretch>
            <a:fillRect/>
          </a:stretch>
        </p:blipFill>
        <p:spPr>
          <a:xfrm>
            <a:off x="112695" y="3001440"/>
            <a:ext cx="2935322" cy="447046"/>
          </a:xfrm>
          <a:prstGeom prst="rect">
            <a:avLst/>
          </a:prstGeom>
        </p:spPr>
      </p:pic>
      <p:pic>
        <p:nvPicPr>
          <p:cNvPr id="9" name="Picture 8">
            <a:extLst>
              <a:ext uri="{FF2B5EF4-FFF2-40B4-BE49-F238E27FC236}">
                <a16:creationId xmlns:a16="http://schemas.microsoft.com/office/drawing/2014/main" id="{4504A21C-2EC1-829D-70E5-083DDEF43929}"/>
              </a:ext>
            </a:extLst>
          </p:cNvPr>
          <p:cNvPicPr>
            <a:picLocks noChangeAspect="1"/>
          </p:cNvPicPr>
          <p:nvPr/>
        </p:nvPicPr>
        <p:blipFill>
          <a:blip r:embed="rId3"/>
          <a:stretch>
            <a:fillRect/>
          </a:stretch>
        </p:blipFill>
        <p:spPr>
          <a:xfrm>
            <a:off x="3048017" y="3001436"/>
            <a:ext cx="1872538" cy="447047"/>
          </a:xfrm>
          <a:prstGeom prst="rect">
            <a:avLst/>
          </a:prstGeom>
        </p:spPr>
      </p:pic>
      <p:pic>
        <p:nvPicPr>
          <p:cNvPr id="10" name="Picture 9">
            <a:extLst>
              <a:ext uri="{FF2B5EF4-FFF2-40B4-BE49-F238E27FC236}">
                <a16:creationId xmlns:a16="http://schemas.microsoft.com/office/drawing/2014/main" id="{9A179BBC-E2CA-A889-82AE-BA68A93566DF}"/>
              </a:ext>
            </a:extLst>
          </p:cNvPr>
          <p:cNvPicPr>
            <a:picLocks noChangeAspect="1"/>
          </p:cNvPicPr>
          <p:nvPr/>
        </p:nvPicPr>
        <p:blipFill>
          <a:blip r:embed="rId4"/>
          <a:stretch>
            <a:fillRect/>
          </a:stretch>
        </p:blipFill>
        <p:spPr>
          <a:xfrm>
            <a:off x="4917835" y="3001436"/>
            <a:ext cx="2952200" cy="447047"/>
          </a:xfrm>
          <a:prstGeom prst="rect">
            <a:avLst/>
          </a:prstGeom>
        </p:spPr>
      </p:pic>
      <p:pic>
        <p:nvPicPr>
          <p:cNvPr id="11" name="Picture 10">
            <a:extLst>
              <a:ext uri="{FF2B5EF4-FFF2-40B4-BE49-F238E27FC236}">
                <a16:creationId xmlns:a16="http://schemas.microsoft.com/office/drawing/2014/main" id="{FDE80E56-D54D-F63B-2281-08B2B102B3D2}"/>
              </a:ext>
            </a:extLst>
          </p:cNvPr>
          <p:cNvPicPr>
            <a:picLocks noChangeAspect="1"/>
          </p:cNvPicPr>
          <p:nvPr/>
        </p:nvPicPr>
        <p:blipFill>
          <a:blip r:embed="rId5"/>
          <a:stretch>
            <a:fillRect/>
          </a:stretch>
        </p:blipFill>
        <p:spPr>
          <a:xfrm>
            <a:off x="7870035" y="3001437"/>
            <a:ext cx="2285841" cy="447046"/>
          </a:xfrm>
          <a:prstGeom prst="rect">
            <a:avLst/>
          </a:prstGeom>
        </p:spPr>
      </p:pic>
      <p:pic>
        <p:nvPicPr>
          <p:cNvPr id="12" name="Picture 11">
            <a:extLst>
              <a:ext uri="{FF2B5EF4-FFF2-40B4-BE49-F238E27FC236}">
                <a16:creationId xmlns:a16="http://schemas.microsoft.com/office/drawing/2014/main" id="{1E7EF1EE-8D1C-397C-72B0-99D80F93B80C}"/>
              </a:ext>
            </a:extLst>
          </p:cNvPr>
          <p:cNvPicPr>
            <a:picLocks noChangeAspect="1"/>
          </p:cNvPicPr>
          <p:nvPr/>
        </p:nvPicPr>
        <p:blipFill>
          <a:blip r:embed="rId6"/>
          <a:stretch>
            <a:fillRect/>
          </a:stretch>
        </p:blipFill>
        <p:spPr>
          <a:xfrm>
            <a:off x="10146591" y="3001437"/>
            <a:ext cx="1873976" cy="447390"/>
          </a:xfrm>
          <a:prstGeom prst="rect">
            <a:avLst/>
          </a:prstGeom>
        </p:spPr>
      </p:pic>
      <p:cxnSp>
        <p:nvCxnSpPr>
          <p:cNvPr id="14" name="Straight Connector 13">
            <a:extLst>
              <a:ext uri="{FF2B5EF4-FFF2-40B4-BE49-F238E27FC236}">
                <a16:creationId xmlns:a16="http://schemas.microsoft.com/office/drawing/2014/main" id="{7156AB21-3B8B-8068-00DF-00FA694A5430}"/>
              </a:ext>
            </a:extLst>
          </p:cNvPr>
          <p:cNvCxnSpPr/>
          <p:nvPr/>
        </p:nvCxnSpPr>
        <p:spPr>
          <a:xfrm>
            <a:off x="3048017" y="2725627"/>
            <a:ext cx="0" cy="99488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D1CD5A-662A-8E80-1F5A-BE1796801563}"/>
              </a:ext>
            </a:extLst>
          </p:cNvPr>
          <p:cNvCxnSpPr/>
          <p:nvPr/>
        </p:nvCxnSpPr>
        <p:spPr>
          <a:xfrm>
            <a:off x="4917835" y="2725627"/>
            <a:ext cx="0" cy="99488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0B77D8-6613-292E-3509-C114235D1103}"/>
              </a:ext>
            </a:extLst>
          </p:cNvPr>
          <p:cNvCxnSpPr/>
          <p:nvPr/>
        </p:nvCxnSpPr>
        <p:spPr>
          <a:xfrm>
            <a:off x="7859346" y="2725627"/>
            <a:ext cx="0" cy="99488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958404E-534E-65CE-2515-814BD072709F}"/>
              </a:ext>
            </a:extLst>
          </p:cNvPr>
          <p:cNvCxnSpPr/>
          <p:nvPr/>
        </p:nvCxnSpPr>
        <p:spPr>
          <a:xfrm>
            <a:off x="10146591" y="2725627"/>
            <a:ext cx="0" cy="99488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B8ECDCE-ADC2-FED6-99E5-FEAC5F365AD4}"/>
              </a:ext>
            </a:extLst>
          </p:cNvPr>
          <p:cNvSpPr txBox="1"/>
          <p:nvPr/>
        </p:nvSpPr>
        <p:spPr>
          <a:xfrm>
            <a:off x="1174042" y="2676976"/>
            <a:ext cx="681717" cy="338554"/>
          </a:xfrm>
          <a:prstGeom prst="rect">
            <a:avLst/>
          </a:prstGeom>
          <a:noFill/>
        </p:spPr>
        <p:txBody>
          <a:bodyPr wrap="square">
            <a:spAutoFit/>
          </a:bodyPr>
          <a:lstStyle/>
          <a:p>
            <a:r>
              <a:rPr lang="en-CA" sz="1600" dirty="0">
                <a:solidFill>
                  <a:schemeClr val="bg1"/>
                </a:solidFill>
                <a:latin typeface="Segoe UI Semibold" panose="020B0702040204020203" pitchFamily="34" charset="0"/>
                <a:cs typeface="Segoe UI Semibold" panose="020B0702040204020203" pitchFamily="34" charset="0"/>
              </a:rPr>
              <a:t>SVM</a:t>
            </a:r>
            <a:endParaRPr lang="en-CA" sz="1600" dirty="0"/>
          </a:p>
        </p:txBody>
      </p:sp>
      <p:sp>
        <p:nvSpPr>
          <p:cNvPr id="20" name="TextBox 19">
            <a:extLst>
              <a:ext uri="{FF2B5EF4-FFF2-40B4-BE49-F238E27FC236}">
                <a16:creationId xmlns:a16="http://schemas.microsoft.com/office/drawing/2014/main" id="{7ABBF595-BB86-181A-31A2-5B04DD62B0E6}"/>
              </a:ext>
            </a:extLst>
          </p:cNvPr>
          <p:cNvSpPr txBox="1"/>
          <p:nvPr/>
        </p:nvSpPr>
        <p:spPr>
          <a:xfrm>
            <a:off x="3661859" y="2676976"/>
            <a:ext cx="681717" cy="338554"/>
          </a:xfrm>
          <a:prstGeom prst="rect">
            <a:avLst/>
          </a:prstGeom>
          <a:noFill/>
        </p:spPr>
        <p:txBody>
          <a:bodyPr wrap="square">
            <a:spAutoFit/>
          </a:bodyPr>
          <a:lstStyle/>
          <a:p>
            <a:r>
              <a:rPr lang="en-CA" sz="1600" dirty="0">
                <a:solidFill>
                  <a:schemeClr val="bg1"/>
                </a:solidFill>
                <a:latin typeface="Segoe UI Semibold" panose="020B0702040204020203" pitchFamily="34" charset="0"/>
                <a:cs typeface="Segoe UI Semibold" panose="020B0702040204020203" pitchFamily="34" charset="0"/>
              </a:rPr>
              <a:t>KNN</a:t>
            </a:r>
            <a:endParaRPr lang="en-CA" sz="1600" dirty="0"/>
          </a:p>
        </p:txBody>
      </p:sp>
      <p:sp>
        <p:nvSpPr>
          <p:cNvPr id="21" name="TextBox 20">
            <a:extLst>
              <a:ext uri="{FF2B5EF4-FFF2-40B4-BE49-F238E27FC236}">
                <a16:creationId xmlns:a16="http://schemas.microsoft.com/office/drawing/2014/main" id="{04C8C129-8BBB-C114-D9A9-D105EC0119E9}"/>
              </a:ext>
            </a:extLst>
          </p:cNvPr>
          <p:cNvSpPr txBox="1"/>
          <p:nvPr/>
        </p:nvSpPr>
        <p:spPr>
          <a:xfrm>
            <a:off x="5572102" y="2658085"/>
            <a:ext cx="2126499" cy="338554"/>
          </a:xfrm>
          <a:prstGeom prst="rect">
            <a:avLst/>
          </a:prstGeom>
          <a:noFill/>
        </p:spPr>
        <p:txBody>
          <a:bodyPr wrap="square">
            <a:spAutoFit/>
          </a:bodyPr>
          <a:lstStyle/>
          <a:p>
            <a:r>
              <a:rPr lang="en-CA" sz="1600" dirty="0">
                <a:solidFill>
                  <a:schemeClr val="bg1"/>
                </a:solidFill>
                <a:latin typeface="Segoe UI Semibold" panose="020B0702040204020203" pitchFamily="34" charset="0"/>
                <a:cs typeface="Segoe UI Semibold" panose="020B0702040204020203" pitchFamily="34" charset="0"/>
              </a:rPr>
              <a:t>Random Forest</a:t>
            </a:r>
            <a:endParaRPr lang="en-CA" sz="1600" dirty="0"/>
          </a:p>
        </p:txBody>
      </p:sp>
      <p:sp>
        <p:nvSpPr>
          <p:cNvPr id="22" name="TextBox 21">
            <a:extLst>
              <a:ext uri="{FF2B5EF4-FFF2-40B4-BE49-F238E27FC236}">
                <a16:creationId xmlns:a16="http://schemas.microsoft.com/office/drawing/2014/main" id="{74EE6689-28C2-2E91-C9BE-2EF3A3ED052F}"/>
              </a:ext>
            </a:extLst>
          </p:cNvPr>
          <p:cNvSpPr txBox="1"/>
          <p:nvPr/>
        </p:nvSpPr>
        <p:spPr>
          <a:xfrm>
            <a:off x="8337814" y="2676976"/>
            <a:ext cx="1637344" cy="338554"/>
          </a:xfrm>
          <a:prstGeom prst="rect">
            <a:avLst/>
          </a:prstGeom>
          <a:noFill/>
        </p:spPr>
        <p:txBody>
          <a:bodyPr wrap="square">
            <a:spAutoFit/>
          </a:bodyPr>
          <a:lstStyle/>
          <a:p>
            <a:r>
              <a:rPr lang="en-CA" sz="1600" dirty="0">
                <a:solidFill>
                  <a:schemeClr val="bg1"/>
                </a:solidFill>
                <a:latin typeface="Segoe UI Semibold" panose="020B0702040204020203" pitchFamily="34" charset="0"/>
                <a:cs typeface="Segoe UI Semibold" panose="020B0702040204020203" pitchFamily="34" charset="0"/>
              </a:rPr>
              <a:t>Decision Tree</a:t>
            </a:r>
            <a:endParaRPr lang="en-CA" sz="1600" dirty="0"/>
          </a:p>
        </p:txBody>
      </p:sp>
      <p:sp>
        <p:nvSpPr>
          <p:cNvPr id="23" name="TextBox 22">
            <a:extLst>
              <a:ext uri="{FF2B5EF4-FFF2-40B4-BE49-F238E27FC236}">
                <a16:creationId xmlns:a16="http://schemas.microsoft.com/office/drawing/2014/main" id="{E2DEF83D-B8DF-1EE9-63F1-8CABA23E3EE1}"/>
              </a:ext>
            </a:extLst>
          </p:cNvPr>
          <p:cNvSpPr txBox="1"/>
          <p:nvPr/>
        </p:nvSpPr>
        <p:spPr>
          <a:xfrm>
            <a:off x="10212760" y="2676976"/>
            <a:ext cx="1979240" cy="338554"/>
          </a:xfrm>
          <a:prstGeom prst="rect">
            <a:avLst/>
          </a:prstGeom>
          <a:noFill/>
        </p:spPr>
        <p:txBody>
          <a:bodyPr wrap="square">
            <a:spAutoFit/>
          </a:bodyPr>
          <a:lstStyle/>
          <a:p>
            <a:r>
              <a:rPr lang="en-CA" sz="1600" dirty="0">
                <a:solidFill>
                  <a:schemeClr val="bg1"/>
                </a:solidFill>
                <a:latin typeface="Segoe UI Semibold" panose="020B0702040204020203" pitchFamily="34" charset="0"/>
                <a:cs typeface="Segoe UI Semibold" panose="020B0702040204020203" pitchFamily="34" charset="0"/>
              </a:rPr>
              <a:t>Logistic Regression</a:t>
            </a:r>
            <a:endParaRPr lang="en-CA" sz="1600" dirty="0"/>
          </a:p>
        </p:txBody>
      </p:sp>
      <p:sp>
        <p:nvSpPr>
          <p:cNvPr id="24" name="TextBox 23">
            <a:extLst>
              <a:ext uri="{FF2B5EF4-FFF2-40B4-BE49-F238E27FC236}">
                <a16:creationId xmlns:a16="http://schemas.microsoft.com/office/drawing/2014/main" id="{B6A71F03-409F-A9D8-589C-C87BC1D7419F}"/>
              </a:ext>
            </a:extLst>
          </p:cNvPr>
          <p:cNvSpPr txBox="1"/>
          <p:nvPr/>
        </p:nvSpPr>
        <p:spPr>
          <a:xfrm>
            <a:off x="261530" y="3839799"/>
            <a:ext cx="10762507" cy="69852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Out of the 5 models, based on the accuracies, 3 models are given for the ensemble model in the later stage</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Final 3 models: Random Forest, SVM, Logistic Regression</a:t>
            </a:r>
          </a:p>
        </p:txBody>
      </p:sp>
      <p:pic>
        <p:nvPicPr>
          <p:cNvPr id="1026" name="Picture 2" descr="15 Most Important Features of Scikit-Learn! - Analytics Vidhya">
            <a:extLst>
              <a:ext uri="{FF2B5EF4-FFF2-40B4-BE49-F238E27FC236}">
                <a16:creationId xmlns:a16="http://schemas.microsoft.com/office/drawing/2014/main" id="{A3144939-AEB5-53D5-08E6-5092CCD44EE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56486" y="5411254"/>
            <a:ext cx="2921313" cy="14467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8EE7301-354A-53E7-7F42-DD8CFC7A2A98}"/>
              </a:ext>
            </a:extLst>
          </p:cNvPr>
          <p:cNvPicPr>
            <a:picLocks noChangeAspect="1"/>
          </p:cNvPicPr>
          <p:nvPr/>
        </p:nvPicPr>
        <p:blipFill>
          <a:blip r:embed="rId8"/>
          <a:stretch>
            <a:fillRect/>
          </a:stretch>
        </p:blipFill>
        <p:spPr>
          <a:xfrm>
            <a:off x="1099298" y="5753574"/>
            <a:ext cx="6058746" cy="762106"/>
          </a:xfrm>
          <a:prstGeom prst="rect">
            <a:avLst/>
          </a:prstGeom>
        </p:spPr>
      </p:pic>
      <p:sp>
        <p:nvSpPr>
          <p:cNvPr id="3" name="Rectangle 2">
            <a:extLst>
              <a:ext uri="{FF2B5EF4-FFF2-40B4-BE49-F238E27FC236}">
                <a16:creationId xmlns:a16="http://schemas.microsoft.com/office/drawing/2014/main" id="{8699C5E9-8E6A-C7AB-8EE6-B242F52D3FDF}"/>
              </a:ext>
            </a:extLst>
          </p:cNvPr>
          <p:cNvSpPr/>
          <p:nvPr/>
        </p:nvSpPr>
        <p:spPr>
          <a:xfrm>
            <a:off x="0" y="472219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AB3CCC0-E52B-D66A-CB34-986AB9333756}"/>
              </a:ext>
            </a:extLst>
          </p:cNvPr>
          <p:cNvSpPr txBox="1"/>
          <p:nvPr/>
        </p:nvSpPr>
        <p:spPr>
          <a:xfrm>
            <a:off x="741872" y="4649672"/>
            <a:ext cx="2653290"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Ensemble: ML Models</a:t>
            </a:r>
          </a:p>
        </p:txBody>
      </p:sp>
      <p:sp>
        <p:nvSpPr>
          <p:cNvPr id="13" name="TextBox 12">
            <a:extLst>
              <a:ext uri="{FF2B5EF4-FFF2-40B4-BE49-F238E27FC236}">
                <a16:creationId xmlns:a16="http://schemas.microsoft.com/office/drawing/2014/main" id="{644F3821-E97B-48F0-3DAD-3D0308830216}"/>
              </a:ext>
            </a:extLst>
          </p:cNvPr>
          <p:cNvSpPr txBox="1"/>
          <p:nvPr/>
        </p:nvSpPr>
        <p:spPr>
          <a:xfrm>
            <a:off x="257041" y="5130352"/>
            <a:ext cx="10762507" cy="37535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Those chosen 3 ML models are further used for training ensemble model.</a:t>
            </a:r>
          </a:p>
        </p:txBody>
      </p:sp>
    </p:spTree>
    <p:extLst>
      <p:ext uri="{BB962C8B-B14F-4D97-AF65-F5344CB8AC3E}">
        <p14:creationId xmlns:p14="http://schemas.microsoft.com/office/powerpoint/2010/main" val="231860472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9FFC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0D220-BB1F-E9CD-5579-FCABB34EB448}"/>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2F1D5C27-0DAE-1D6D-6531-F14A61107EC2}"/>
              </a:ext>
            </a:extLst>
          </p:cNvPr>
          <p:cNvSpPr txBox="1"/>
          <p:nvPr/>
        </p:nvSpPr>
        <p:spPr>
          <a:xfrm>
            <a:off x="741872" y="203522"/>
            <a:ext cx="4188967"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Technical Approach: Deep Learning</a:t>
            </a:r>
          </a:p>
        </p:txBody>
      </p:sp>
      <p:sp>
        <p:nvSpPr>
          <p:cNvPr id="7" name="TextBox 6">
            <a:extLst>
              <a:ext uri="{FF2B5EF4-FFF2-40B4-BE49-F238E27FC236}">
                <a16:creationId xmlns:a16="http://schemas.microsoft.com/office/drawing/2014/main" id="{69EB4C4A-83C6-C835-C98E-A78B4D8B54B5}"/>
              </a:ext>
            </a:extLst>
          </p:cNvPr>
          <p:cNvSpPr txBox="1"/>
          <p:nvPr/>
        </p:nvSpPr>
        <p:spPr>
          <a:xfrm>
            <a:off x="75887" y="684777"/>
            <a:ext cx="10762507" cy="102169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err="1">
                <a:solidFill>
                  <a:schemeClr val="bg1"/>
                </a:solidFill>
                <a:latin typeface="Segoe UI Semibold" panose="020B0702040204020203" pitchFamily="34" charset="0"/>
                <a:cs typeface="Segoe UI Semibold" panose="020B0702040204020203" pitchFamily="34" charset="0"/>
              </a:rPr>
              <a:t>Pytorch</a:t>
            </a:r>
            <a:r>
              <a:rPr lang="en-CA" sz="1400" dirty="0">
                <a:solidFill>
                  <a:schemeClr val="bg1"/>
                </a:solidFill>
                <a:latin typeface="Segoe UI Semibold" panose="020B0702040204020203" pitchFamily="34" charset="0"/>
                <a:cs typeface="Segoe UI Semibold" panose="020B0702040204020203" pitchFamily="34" charset="0"/>
              </a:rPr>
              <a:t> package is used for scripting the data pre-processing and </a:t>
            </a:r>
          </a:p>
          <a:p>
            <a:pPr algn="just">
              <a:lnSpc>
                <a:spcPct val="150000"/>
              </a:lnSpc>
            </a:pPr>
            <a:r>
              <a:rPr lang="en-CA" sz="1400" dirty="0">
                <a:solidFill>
                  <a:schemeClr val="bg1"/>
                </a:solidFill>
                <a:latin typeface="Segoe UI Semibold" panose="020B0702040204020203" pitchFamily="34" charset="0"/>
                <a:cs typeface="Segoe UI Semibold" panose="020B0702040204020203" pitchFamily="34" charset="0"/>
              </a:rPr>
              <a:t>      model architecture </a:t>
            </a:r>
          </a:p>
          <a:p>
            <a:pPr marL="285750" indent="-285750" algn="just">
              <a:lnSpc>
                <a:spcPct val="150000"/>
              </a:lnSpc>
              <a:buFont typeface="Wingdings" panose="05000000000000000000" pitchFamily="2" charset="2"/>
              <a:buChar char="§"/>
            </a:pPr>
            <a:r>
              <a:rPr lang="en-CA" sz="1400" dirty="0" err="1">
                <a:solidFill>
                  <a:schemeClr val="bg1"/>
                </a:solidFill>
                <a:latin typeface="Segoe UI Semibold" panose="020B0702040204020203" pitchFamily="34" charset="0"/>
                <a:cs typeface="Segoe UI Semibold" panose="020B0702040204020203" pitchFamily="34" charset="0"/>
              </a:rPr>
              <a:t>LabelEncoder</a:t>
            </a:r>
            <a:r>
              <a:rPr lang="en-CA" sz="1400" dirty="0">
                <a:solidFill>
                  <a:schemeClr val="bg1"/>
                </a:solidFill>
                <a:latin typeface="Segoe UI Semibold" panose="020B0702040204020203" pitchFamily="34" charset="0"/>
                <a:cs typeface="Segoe UI Semibold" panose="020B0702040204020203" pitchFamily="34" charset="0"/>
              </a:rPr>
              <a:t>() function is used for mapping labels with their images</a:t>
            </a:r>
          </a:p>
        </p:txBody>
      </p:sp>
      <p:pic>
        <p:nvPicPr>
          <p:cNvPr id="8" name="Picture 7">
            <a:extLst>
              <a:ext uri="{FF2B5EF4-FFF2-40B4-BE49-F238E27FC236}">
                <a16:creationId xmlns:a16="http://schemas.microsoft.com/office/drawing/2014/main" id="{B89DC357-0024-E51A-061A-AE163067104F}"/>
              </a:ext>
            </a:extLst>
          </p:cNvPr>
          <p:cNvPicPr>
            <a:picLocks noChangeAspect="1"/>
          </p:cNvPicPr>
          <p:nvPr/>
        </p:nvPicPr>
        <p:blipFill>
          <a:blip r:embed="rId2"/>
          <a:stretch>
            <a:fillRect/>
          </a:stretch>
        </p:blipFill>
        <p:spPr>
          <a:xfrm>
            <a:off x="585299" y="1788023"/>
            <a:ext cx="2276793" cy="600159"/>
          </a:xfrm>
          <a:prstGeom prst="rect">
            <a:avLst/>
          </a:prstGeom>
        </p:spPr>
      </p:pic>
      <p:sp>
        <p:nvSpPr>
          <p:cNvPr id="9" name="TextBox 8">
            <a:extLst>
              <a:ext uri="{FF2B5EF4-FFF2-40B4-BE49-F238E27FC236}">
                <a16:creationId xmlns:a16="http://schemas.microsoft.com/office/drawing/2014/main" id="{93FD0077-3532-E1D4-31B9-3A6D9D83C0AE}"/>
              </a:ext>
            </a:extLst>
          </p:cNvPr>
          <p:cNvSpPr txBox="1"/>
          <p:nvPr/>
        </p:nvSpPr>
        <p:spPr>
          <a:xfrm>
            <a:off x="75887" y="2388182"/>
            <a:ext cx="5143095" cy="69852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Data augmentation is performed using </a:t>
            </a:r>
            <a:r>
              <a:rPr lang="en-CA" sz="1400" dirty="0" err="1">
                <a:solidFill>
                  <a:schemeClr val="bg1"/>
                </a:solidFill>
                <a:latin typeface="Segoe UI Semibold" panose="020B0702040204020203" pitchFamily="34" charset="0"/>
                <a:cs typeface="Segoe UI Semibold" panose="020B0702040204020203" pitchFamily="34" charset="0"/>
              </a:rPr>
              <a:t>Pytorch</a:t>
            </a:r>
            <a:r>
              <a:rPr lang="en-CA" sz="1400" dirty="0">
                <a:solidFill>
                  <a:schemeClr val="bg1"/>
                </a:solidFill>
                <a:latin typeface="Segoe UI Semibold" panose="020B0702040204020203" pitchFamily="34" charset="0"/>
                <a:cs typeface="Segoe UI Semibold" panose="020B0702040204020203" pitchFamily="34" charset="0"/>
              </a:rPr>
              <a:t> function:</a:t>
            </a:r>
          </a:p>
          <a:p>
            <a:pPr algn="just">
              <a:lnSpc>
                <a:spcPct val="150000"/>
              </a:lnSpc>
            </a:pPr>
            <a:endParaRPr lang="en-CA" sz="1400" dirty="0">
              <a:solidFill>
                <a:schemeClr val="bg1"/>
              </a:solidFill>
              <a:latin typeface="Segoe UI Semibold" panose="020B0702040204020203" pitchFamily="34" charset="0"/>
              <a:cs typeface="Segoe UI Semibold" panose="020B0702040204020203" pitchFamily="34" charset="0"/>
            </a:endParaRPr>
          </a:p>
        </p:txBody>
      </p:sp>
      <p:pic>
        <p:nvPicPr>
          <p:cNvPr id="10" name="Picture 9">
            <a:extLst>
              <a:ext uri="{FF2B5EF4-FFF2-40B4-BE49-F238E27FC236}">
                <a16:creationId xmlns:a16="http://schemas.microsoft.com/office/drawing/2014/main" id="{9B27BE11-11B7-3651-CDA4-D7AED3ADDAF2}"/>
              </a:ext>
            </a:extLst>
          </p:cNvPr>
          <p:cNvPicPr>
            <a:picLocks noChangeAspect="1"/>
          </p:cNvPicPr>
          <p:nvPr/>
        </p:nvPicPr>
        <p:blipFill>
          <a:blip r:embed="rId3"/>
          <a:stretch>
            <a:fillRect/>
          </a:stretch>
        </p:blipFill>
        <p:spPr>
          <a:xfrm>
            <a:off x="585299" y="2786668"/>
            <a:ext cx="5500994" cy="1284663"/>
          </a:xfrm>
          <a:prstGeom prst="rect">
            <a:avLst/>
          </a:prstGeom>
        </p:spPr>
      </p:pic>
      <p:pic>
        <p:nvPicPr>
          <p:cNvPr id="13" name="Picture 12">
            <a:extLst>
              <a:ext uri="{FF2B5EF4-FFF2-40B4-BE49-F238E27FC236}">
                <a16:creationId xmlns:a16="http://schemas.microsoft.com/office/drawing/2014/main" id="{7A74038B-E945-F633-B129-7F468F54310A}"/>
              </a:ext>
            </a:extLst>
          </p:cNvPr>
          <p:cNvPicPr>
            <a:picLocks noChangeAspect="1"/>
          </p:cNvPicPr>
          <p:nvPr/>
        </p:nvPicPr>
        <p:blipFill>
          <a:blip r:embed="rId4"/>
          <a:stretch>
            <a:fillRect/>
          </a:stretch>
        </p:blipFill>
        <p:spPr>
          <a:xfrm>
            <a:off x="585299" y="5003318"/>
            <a:ext cx="3412843" cy="1568937"/>
          </a:xfrm>
          <a:prstGeom prst="rect">
            <a:avLst/>
          </a:prstGeom>
        </p:spPr>
      </p:pic>
      <p:sp>
        <p:nvSpPr>
          <p:cNvPr id="14" name="TextBox 13">
            <a:extLst>
              <a:ext uri="{FF2B5EF4-FFF2-40B4-BE49-F238E27FC236}">
                <a16:creationId xmlns:a16="http://schemas.microsoft.com/office/drawing/2014/main" id="{4A4AAAB7-2497-EDBF-29BD-EDD29A829F4E}"/>
              </a:ext>
            </a:extLst>
          </p:cNvPr>
          <p:cNvSpPr txBox="1"/>
          <p:nvPr/>
        </p:nvSpPr>
        <p:spPr>
          <a:xfrm>
            <a:off x="75887" y="4166908"/>
            <a:ext cx="6230023" cy="102169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Dataset is then transformed after augmentation to tensor format which </a:t>
            </a:r>
          </a:p>
          <a:p>
            <a:pPr algn="just">
              <a:lnSpc>
                <a:spcPct val="150000"/>
              </a:lnSpc>
            </a:pPr>
            <a:r>
              <a:rPr lang="en-CA" sz="1400" dirty="0">
                <a:solidFill>
                  <a:schemeClr val="bg1"/>
                </a:solidFill>
                <a:latin typeface="Segoe UI Semibold" panose="020B0702040204020203" pitchFamily="34" charset="0"/>
                <a:cs typeface="Segoe UI Semibold" panose="020B0702040204020203" pitchFamily="34" charset="0"/>
              </a:rPr>
              <a:t>      is trainable format</a:t>
            </a:r>
          </a:p>
          <a:p>
            <a:pPr algn="just">
              <a:lnSpc>
                <a:spcPct val="150000"/>
              </a:lnSpc>
            </a:pPr>
            <a:endParaRPr lang="en-CA" sz="1400" dirty="0">
              <a:solidFill>
                <a:schemeClr val="bg1"/>
              </a:solidFill>
              <a:latin typeface="Segoe UI Semibold" panose="020B0702040204020203" pitchFamily="34" charset="0"/>
              <a:cs typeface="Segoe UI Semibold" panose="020B0702040204020203" pitchFamily="34" charset="0"/>
            </a:endParaRPr>
          </a:p>
        </p:txBody>
      </p:sp>
      <p:pic>
        <p:nvPicPr>
          <p:cNvPr id="15" name="Picture 14">
            <a:extLst>
              <a:ext uri="{FF2B5EF4-FFF2-40B4-BE49-F238E27FC236}">
                <a16:creationId xmlns:a16="http://schemas.microsoft.com/office/drawing/2014/main" id="{74FDF046-0158-7EBD-2178-92EC1E22FD95}"/>
              </a:ext>
            </a:extLst>
          </p:cNvPr>
          <p:cNvPicPr>
            <a:picLocks noChangeAspect="1"/>
          </p:cNvPicPr>
          <p:nvPr/>
        </p:nvPicPr>
        <p:blipFill>
          <a:blip r:embed="rId5"/>
          <a:stretch>
            <a:fillRect/>
          </a:stretch>
        </p:blipFill>
        <p:spPr>
          <a:xfrm>
            <a:off x="6440649" y="0"/>
            <a:ext cx="5751351" cy="3464670"/>
          </a:xfrm>
          <a:prstGeom prst="rect">
            <a:avLst/>
          </a:prstGeom>
        </p:spPr>
      </p:pic>
      <p:pic>
        <p:nvPicPr>
          <p:cNvPr id="16" name="Picture 4" descr="PyTorch Reviews 2022: Details, Pricing, &amp; Features | G2">
            <a:extLst>
              <a:ext uri="{FF2B5EF4-FFF2-40B4-BE49-F238E27FC236}">
                <a16:creationId xmlns:a16="http://schemas.microsoft.com/office/drawing/2014/main" id="{FD749E48-BA76-C511-976E-C5D6D091496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09552" y="5787787"/>
            <a:ext cx="2218733" cy="11648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heat-sheet for Google Colab. In this tutorial, you will learn how to… | by  Tanu N Prabhu | Towards Data Science">
            <a:extLst>
              <a:ext uri="{FF2B5EF4-FFF2-40B4-BE49-F238E27FC236}">
                <a16:creationId xmlns:a16="http://schemas.microsoft.com/office/drawing/2014/main" id="{56729659-BD00-BA0E-98C6-8F3F468D8E2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204" y="5874770"/>
            <a:ext cx="1847796" cy="817072"/>
          </a:xfrm>
          <a:prstGeom prst="rect">
            <a:avLst/>
          </a:prstGeom>
          <a:noFill/>
          <a:extLst>
            <a:ext uri="{909E8E84-426E-40DD-AFC4-6F175D3DCCD1}">
              <a14:hiddenFill xmlns:a14="http://schemas.microsoft.com/office/drawing/2010/main">
                <a:solidFill>
                  <a:srgbClr val="FFFFFF"/>
                </a:solidFill>
              </a14:hiddenFill>
            </a:ext>
          </a:extLst>
        </p:spPr>
      </p:pic>
      <p:sp>
        <p:nvSpPr>
          <p:cNvPr id="18" name="Plus Sign 17">
            <a:extLst>
              <a:ext uri="{FF2B5EF4-FFF2-40B4-BE49-F238E27FC236}">
                <a16:creationId xmlns:a16="http://schemas.microsoft.com/office/drawing/2014/main" id="{66CFCED2-238F-CF42-1499-350F5EE449C6}"/>
              </a:ext>
            </a:extLst>
          </p:cNvPr>
          <p:cNvSpPr/>
          <p:nvPr/>
        </p:nvSpPr>
        <p:spPr>
          <a:xfrm>
            <a:off x="9859992" y="6065971"/>
            <a:ext cx="677484" cy="625871"/>
          </a:xfrm>
          <a:prstGeom prst="mathPlu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31261843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99"/>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D9E32E-A654-D41A-728E-24FD0150B35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7BEB13EF-0DA6-9DEE-28C8-0B0321D026F4}"/>
              </a:ext>
            </a:extLst>
          </p:cNvPr>
          <p:cNvSpPr txBox="1"/>
          <p:nvPr/>
        </p:nvSpPr>
        <p:spPr>
          <a:xfrm>
            <a:off x="741872" y="203522"/>
            <a:ext cx="4188967"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Technical Approach: Deep Learning</a:t>
            </a:r>
          </a:p>
        </p:txBody>
      </p:sp>
      <p:sp>
        <p:nvSpPr>
          <p:cNvPr id="9" name="TextBox 8">
            <a:extLst>
              <a:ext uri="{FF2B5EF4-FFF2-40B4-BE49-F238E27FC236}">
                <a16:creationId xmlns:a16="http://schemas.microsoft.com/office/drawing/2014/main" id="{2A82C442-E5B0-C23D-FF64-233527400817}"/>
              </a:ext>
            </a:extLst>
          </p:cNvPr>
          <p:cNvSpPr txBox="1"/>
          <p:nvPr/>
        </p:nvSpPr>
        <p:spPr>
          <a:xfrm>
            <a:off x="127646" y="691533"/>
            <a:ext cx="8032944" cy="263751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3 transfer learning models are used with ImageNet pre-trained weights. </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DenseNet161, ResNet152, VGG16 models are trained with their base layers frozen and training the last layers with the output nodes.</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Each model is trained with 10 Epochs with learning rate = 0.003 &amp; Adam optimizer.</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Each trained model is saved in ‘.</a:t>
            </a:r>
            <a:r>
              <a:rPr lang="en-CA" sz="1400" dirty="0" err="1">
                <a:solidFill>
                  <a:schemeClr val="bg1"/>
                </a:solidFill>
                <a:latin typeface="Segoe UI Semibold" panose="020B0702040204020203" pitchFamily="34" charset="0"/>
                <a:cs typeface="Segoe UI Semibold" panose="020B0702040204020203" pitchFamily="34" charset="0"/>
              </a:rPr>
              <a:t>pth</a:t>
            </a:r>
            <a:r>
              <a:rPr lang="en-CA" sz="1400" dirty="0">
                <a:solidFill>
                  <a:schemeClr val="bg1"/>
                </a:solidFill>
                <a:latin typeface="Segoe UI Semibold" panose="020B0702040204020203" pitchFamily="34" charset="0"/>
                <a:cs typeface="Segoe UI Semibold" panose="020B0702040204020203" pitchFamily="34" charset="0"/>
              </a:rPr>
              <a:t>’ format.</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Each model’s prediction is saved in a csv file for future use (ensemble model). </a:t>
            </a:r>
          </a:p>
          <a:p>
            <a:pPr marL="285750" indent="-285750" algn="just">
              <a:lnSpc>
                <a:spcPct val="150000"/>
              </a:lnSpc>
              <a:buFont typeface="Wingdings" panose="05000000000000000000" pitchFamily="2" charset="2"/>
              <a:buChar char="§"/>
            </a:pPr>
            <a:endParaRPr lang="en-CA" sz="1400" dirty="0">
              <a:solidFill>
                <a:schemeClr val="bg1"/>
              </a:solidFill>
              <a:latin typeface="Segoe UI Semibold" panose="020B0702040204020203" pitchFamily="34" charset="0"/>
              <a:cs typeface="Segoe UI Semibold" panose="020B0702040204020203" pitchFamily="34" charset="0"/>
            </a:endParaRPr>
          </a:p>
          <a:p>
            <a:pPr marL="285750" indent="-285750" algn="just">
              <a:lnSpc>
                <a:spcPct val="150000"/>
              </a:lnSpc>
              <a:buFont typeface="Wingdings" panose="05000000000000000000" pitchFamily="2" charset="2"/>
              <a:buChar char="§"/>
            </a:pPr>
            <a:endParaRPr lang="en-CA" sz="1400" dirty="0">
              <a:solidFill>
                <a:schemeClr val="bg1"/>
              </a:solidFill>
              <a:latin typeface="Segoe UI Semibold" panose="020B0702040204020203" pitchFamily="34" charset="0"/>
              <a:cs typeface="Segoe UI Semibold" panose="020B0702040204020203" pitchFamily="34" charset="0"/>
            </a:endParaRPr>
          </a:p>
        </p:txBody>
      </p:sp>
      <p:pic>
        <p:nvPicPr>
          <p:cNvPr id="13" name="Picture 12">
            <a:extLst>
              <a:ext uri="{FF2B5EF4-FFF2-40B4-BE49-F238E27FC236}">
                <a16:creationId xmlns:a16="http://schemas.microsoft.com/office/drawing/2014/main" id="{C01634A5-1E39-F4CE-9C69-57E1F0048404}"/>
              </a:ext>
            </a:extLst>
          </p:cNvPr>
          <p:cNvPicPr>
            <a:picLocks noChangeAspect="1"/>
          </p:cNvPicPr>
          <p:nvPr/>
        </p:nvPicPr>
        <p:blipFill>
          <a:blip r:embed="rId2"/>
          <a:stretch>
            <a:fillRect/>
          </a:stretch>
        </p:blipFill>
        <p:spPr>
          <a:xfrm>
            <a:off x="8902462" y="0"/>
            <a:ext cx="3289538" cy="4727275"/>
          </a:xfrm>
          <a:prstGeom prst="rect">
            <a:avLst/>
          </a:prstGeom>
        </p:spPr>
      </p:pic>
      <p:pic>
        <p:nvPicPr>
          <p:cNvPr id="3074" name="Picture 2">
            <a:extLst>
              <a:ext uri="{FF2B5EF4-FFF2-40B4-BE49-F238E27FC236}">
                <a16:creationId xmlns:a16="http://schemas.microsoft.com/office/drawing/2014/main" id="{D17CA622-3A95-0590-6C27-6B27D1FFC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79" y="2672841"/>
            <a:ext cx="5477951" cy="18864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1A5D604-9859-0283-0098-23A0EFCD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7" y="4574266"/>
            <a:ext cx="5477954" cy="188649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456BD58-DD08-1371-086F-B240277D4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2481" y="4824956"/>
            <a:ext cx="5903512" cy="2033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427967"/>
      </p:ext>
    </p:extLst>
  </p:cSld>
  <p:clrMapOvr>
    <a:masterClrMapping/>
  </p:clrMapOvr>
  <p:transition spd="slow">
    <p:push dir="u"/>
  </p:transition>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otalTime>1924</TotalTime>
  <Words>1042</Words>
  <Application>Microsoft Office PowerPoint</Application>
  <PresentationFormat>Widescreen</PresentationFormat>
  <Paragraphs>228</Paragraphs>
  <Slides>18</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Calibri</vt:lpstr>
      <vt:lpstr>Calibri Light</vt:lpstr>
      <vt:lpstr>Segoe UI Black</vt:lpstr>
      <vt:lpstr>Segoe UI Semibold</vt:lpstr>
      <vt:lpstr>Times</vt:lpstr>
      <vt:lpstr>Verdana</vt:lpstr>
      <vt:lpstr>Wingdings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Bhyravabhottla</dc:creator>
  <cp:lastModifiedBy>Ashish Bhyravabhottla</cp:lastModifiedBy>
  <cp:revision>301</cp:revision>
  <dcterms:created xsi:type="dcterms:W3CDTF">2022-12-01T03:19:08Z</dcterms:created>
  <dcterms:modified xsi:type="dcterms:W3CDTF">2022-12-02T22:48:27Z</dcterms:modified>
</cp:coreProperties>
</file>